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257" r:id="rId2"/>
    <p:sldId id="258" r:id="rId3"/>
    <p:sldId id="259" r:id="rId4"/>
    <p:sldId id="261" r:id="rId5"/>
    <p:sldId id="262" r:id="rId6"/>
    <p:sldId id="263" r:id="rId7"/>
    <p:sldId id="264" r:id="rId8"/>
    <p:sldId id="265" r:id="rId9"/>
    <p:sldId id="266" r:id="rId10"/>
    <p:sldId id="270"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26" autoAdjust="0"/>
    <p:restoredTop sz="81579" autoAdjust="0"/>
  </p:normalViewPr>
  <p:slideViewPr>
    <p:cSldViewPr snapToGrid="0">
      <p:cViewPr>
        <p:scale>
          <a:sx n="47" d="100"/>
          <a:sy n="47" d="100"/>
        </p:scale>
        <p:origin x="2136" y="9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4D2830-8418-43D2-894C-7117224422F8}" type="datetimeFigureOut">
              <a:rPr lang="zh-CN" altLang="en-US" smtClean="0"/>
              <a:t>2025/6/23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4B2F44-FEC9-4AE7-89E1-2D7373F13459}" type="slidenum">
              <a:rPr lang="zh-CN" altLang="en-US" smtClean="0"/>
              <a:t>‹#›</a:t>
            </a:fld>
            <a:endParaRPr lang="zh-CN" altLang="en-US"/>
          </a:p>
        </p:txBody>
      </p:sp>
    </p:spTree>
    <p:extLst>
      <p:ext uri="{BB962C8B-B14F-4D97-AF65-F5344CB8AC3E}">
        <p14:creationId xmlns:p14="http://schemas.microsoft.com/office/powerpoint/2010/main" val="1503209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724FB5-B009-C7A9-8D11-D6846A01BF3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6E8AF78-B309-C9CA-B28A-F7C112E79D4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9318C73-AA51-2BE2-6455-F955073BD3BC}"/>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1B45C4C9-1945-2DFF-7085-2F301AB5FB2B}"/>
              </a:ext>
            </a:extLst>
          </p:cNvPr>
          <p:cNvSpPr>
            <a:spLocks noGrp="1"/>
          </p:cNvSpPr>
          <p:nvPr>
            <p:ph type="sldNum" sz="quarter" idx="5"/>
          </p:nvPr>
        </p:nvSpPr>
        <p:spPr/>
        <p:txBody>
          <a:bodyPr/>
          <a:lstStyle/>
          <a:p>
            <a:fld id="{864B2F44-FEC9-4AE7-89E1-2D7373F13459}" type="slidenum">
              <a:rPr lang="zh-CN" altLang="en-US" smtClean="0"/>
              <a:t>23</a:t>
            </a:fld>
            <a:endParaRPr lang="zh-CN" altLang="en-US"/>
          </a:p>
        </p:txBody>
      </p:sp>
    </p:spTree>
    <p:extLst>
      <p:ext uri="{BB962C8B-B14F-4D97-AF65-F5344CB8AC3E}">
        <p14:creationId xmlns:p14="http://schemas.microsoft.com/office/powerpoint/2010/main" val="3043206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493E2-F26D-5955-1A82-B30A2B1DCC32}"/>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DE41678-3CC9-9DB8-EB9D-CF49518FEFF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A0A9DF8-D27E-9E79-D9C2-7B37011F6E53}"/>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7464CA66-3FBF-D862-E9CF-5201E859B229}"/>
              </a:ext>
            </a:extLst>
          </p:cNvPr>
          <p:cNvSpPr>
            <a:spLocks noGrp="1"/>
          </p:cNvSpPr>
          <p:nvPr>
            <p:ph type="sldNum" sz="quarter" idx="5"/>
          </p:nvPr>
        </p:nvSpPr>
        <p:spPr/>
        <p:txBody>
          <a:bodyPr/>
          <a:lstStyle/>
          <a:p>
            <a:fld id="{864B2F44-FEC9-4AE7-89E1-2D7373F13459}" type="slidenum">
              <a:rPr lang="zh-CN" altLang="en-US" smtClean="0"/>
              <a:t>24</a:t>
            </a:fld>
            <a:endParaRPr lang="zh-CN" altLang="en-US"/>
          </a:p>
        </p:txBody>
      </p:sp>
    </p:spTree>
    <p:extLst>
      <p:ext uri="{BB962C8B-B14F-4D97-AF65-F5344CB8AC3E}">
        <p14:creationId xmlns:p14="http://schemas.microsoft.com/office/powerpoint/2010/main" val="1745745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05FB4C-C381-E60C-9042-E19E95D09B7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019A9318-8C01-A830-8380-C12C83B6AC3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AABEECC-41D5-43EF-4CA1-BD3B673EF09F}"/>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26224CEF-B7FD-F7E7-9407-C027B441A13E}"/>
              </a:ext>
            </a:extLst>
          </p:cNvPr>
          <p:cNvSpPr>
            <a:spLocks noGrp="1"/>
          </p:cNvSpPr>
          <p:nvPr>
            <p:ph type="sldNum" sz="quarter" idx="5"/>
          </p:nvPr>
        </p:nvSpPr>
        <p:spPr/>
        <p:txBody>
          <a:bodyPr/>
          <a:lstStyle/>
          <a:p>
            <a:fld id="{864B2F44-FEC9-4AE7-89E1-2D7373F13459}" type="slidenum">
              <a:rPr lang="zh-CN" altLang="en-US" smtClean="0"/>
              <a:t>25</a:t>
            </a:fld>
            <a:endParaRPr lang="zh-CN" altLang="en-US"/>
          </a:p>
        </p:txBody>
      </p:sp>
    </p:spTree>
    <p:extLst>
      <p:ext uri="{BB962C8B-B14F-4D97-AF65-F5344CB8AC3E}">
        <p14:creationId xmlns:p14="http://schemas.microsoft.com/office/powerpoint/2010/main" val="24207819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A0100-49B3-4349-11B7-480C4092D38A}"/>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76A14C3-0D33-4514-48FE-1EA12E59E52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52444BD-9332-F2CB-1693-D33A10FD411B}"/>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F2B2BFF7-5C82-B8BC-CC71-47DD8F9DCCBD}"/>
              </a:ext>
            </a:extLst>
          </p:cNvPr>
          <p:cNvSpPr>
            <a:spLocks noGrp="1"/>
          </p:cNvSpPr>
          <p:nvPr>
            <p:ph type="sldNum" sz="quarter" idx="5"/>
          </p:nvPr>
        </p:nvSpPr>
        <p:spPr/>
        <p:txBody>
          <a:bodyPr/>
          <a:lstStyle/>
          <a:p>
            <a:fld id="{864B2F44-FEC9-4AE7-89E1-2D7373F13459}" type="slidenum">
              <a:rPr lang="zh-CN" altLang="en-US" smtClean="0"/>
              <a:t>26</a:t>
            </a:fld>
            <a:endParaRPr lang="zh-CN" altLang="en-US"/>
          </a:p>
        </p:txBody>
      </p:sp>
    </p:spTree>
    <p:extLst>
      <p:ext uri="{BB962C8B-B14F-4D97-AF65-F5344CB8AC3E}">
        <p14:creationId xmlns:p14="http://schemas.microsoft.com/office/powerpoint/2010/main" val="9350335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CFBFB-FE98-94A2-3671-F93348BFFAF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E36FC1D-86D3-FA72-2919-53EBBA4F8CAD}"/>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DF62000-15CA-EB11-58E1-66D6F941BF88}"/>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9009082A-712D-2A19-BD18-570D9D19E900}"/>
              </a:ext>
            </a:extLst>
          </p:cNvPr>
          <p:cNvSpPr>
            <a:spLocks noGrp="1"/>
          </p:cNvSpPr>
          <p:nvPr>
            <p:ph type="sldNum" sz="quarter" idx="5"/>
          </p:nvPr>
        </p:nvSpPr>
        <p:spPr/>
        <p:txBody>
          <a:bodyPr/>
          <a:lstStyle/>
          <a:p>
            <a:fld id="{864B2F44-FEC9-4AE7-89E1-2D7373F13459}" type="slidenum">
              <a:rPr lang="zh-CN" altLang="en-US" smtClean="0"/>
              <a:t>28</a:t>
            </a:fld>
            <a:endParaRPr lang="zh-CN" altLang="en-US"/>
          </a:p>
        </p:txBody>
      </p:sp>
    </p:spTree>
    <p:extLst>
      <p:ext uri="{BB962C8B-B14F-4D97-AF65-F5344CB8AC3E}">
        <p14:creationId xmlns:p14="http://schemas.microsoft.com/office/powerpoint/2010/main" val="3521523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8F250B-911D-B4D1-653D-2D4062E2B5C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8779C2B-4160-2708-1C26-AA273C2EA64F}"/>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4C54B54-E35C-410E-48D7-6ED560B2516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89A0AA14-6418-C367-EFC4-BDE64703CCF1}"/>
              </a:ext>
            </a:extLst>
          </p:cNvPr>
          <p:cNvSpPr>
            <a:spLocks noGrp="1"/>
          </p:cNvSpPr>
          <p:nvPr>
            <p:ph type="sldNum" sz="quarter" idx="5"/>
          </p:nvPr>
        </p:nvSpPr>
        <p:spPr/>
        <p:txBody>
          <a:bodyPr/>
          <a:lstStyle/>
          <a:p>
            <a:fld id="{864B2F44-FEC9-4AE7-89E1-2D7373F13459}" type="slidenum">
              <a:rPr lang="zh-CN" altLang="en-US" smtClean="0"/>
              <a:t>29</a:t>
            </a:fld>
            <a:endParaRPr lang="zh-CN" altLang="en-US"/>
          </a:p>
        </p:txBody>
      </p:sp>
    </p:spTree>
    <p:extLst>
      <p:ext uri="{BB962C8B-B14F-4D97-AF65-F5344CB8AC3E}">
        <p14:creationId xmlns:p14="http://schemas.microsoft.com/office/powerpoint/2010/main" val="31726294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16F26-4CAB-F7B7-E9F8-FA3A0A582943}"/>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3CDE84A5-05C9-5FF5-9E14-B33A49519F9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1C343048-C5EC-2B01-A1CB-D9A05FCEBAE5}"/>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1FEB04BF-DCE1-110D-E136-252EB6CEBFF8}"/>
              </a:ext>
            </a:extLst>
          </p:cNvPr>
          <p:cNvSpPr>
            <a:spLocks noGrp="1"/>
          </p:cNvSpPr>
          <p:nvPr>
            <p:ph type="sldNum" sz="quarter" idx="5"/>
          </p:nvPr>
        </p:nvSpPr>
        <p:spPr/>
        <p:txBody>
          <a:bodyPr/>
          <a:lstStyle/>
          <a:p>
            <a:fld id="{864B2F44-FEC9-4AE7-89E1-2D7373F13459}" type="slidenum">
              <a:rPr lang="zh-CN" altLang="en-US" smtClean="0"/>
              <a:t>30</a:t>
            </a:fld>
            <a:endParaRPr lang="zh-CN" altLang="en-US"/>
          </a:p>
        </p:txBody>
      </p:sp>
    </p:spTree>
    <p:extLst>
      <p:ext uri="{BB962C8B-B14F-4D97-AF65-F5344CB8AC3E}">
        <p14:creationId xmlns:p14="http://schemas.microsoft.com/office/powerpoint/2010/main" val="346959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214595-7930-9561-DA0A-8A6C61D190E7}"/>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66BA66A0-921D-C25D-6B56-64BCDC9CC061}"/>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84D29033-2FED-F963-C252-EFC33917A730}"/>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51B7FBB0-9CA5-CD1C-8195-AE7163289AC6}"/>
              </a:ext>
            </a:extLst>
          </p:cNvPr>
          <p:cNvSpPr>
            <a:spLocks noGrp="1"/>
          </p:cNvSpPr>
          <p:nvPr>
            <p:ph type="sldNum" sz="quarter" idx="5"/>
          </p:nvPr>
        </p:nvSpPr>
        <p:spPr/>
        <p:txBody>
          <a:bodyPr/>
          <a:lstStyle/>
          <a:p>
            <a:fld id="{864B2F44-FEC9-4AE7-89E1-2D7373F13459}" type="slidenum">
              <a:rPr lang="zh-CN" altLang="en-US" smtClean="0"/>
              <a:t>31</a:t>
            </a:fld>
            <a:endParaRPr lang="zh-CN" altLang="en-US"/>
          </a:p>
        </p:txBody>
      </p:sp>
    </p:spTree>
    <p:extLst>
      <p:ext uri="{BB962C8B-B14F-4D97-AF65-F5344CB8AC3E}">
        <p14:creationId xmlns:p14="http://schemas.microsoft.com/office/powerpoint/2010/main" val="19346524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4684E0-74D9-AB15-AE81-297D6CAD827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FF097DA-37AE-E713-BDF2-9CC9AEEB53A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A7D1C50-300B-AB24-FED7-4E60DCE1A466}"/>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0BEE6145-DDDC-C2F6-9A9B-3F64CEBFE04B}"/>
              </a:ext>
            </a:extLst>
          </p:cNvPr>
          <p:cNvSpPr>
            <a:spLocks noGrp="1"/>
          </p:cNvSpPr>
          <p:nvPr>
            <p:ph type="sldNum" sz="quarter" idx="5"/>
          </p:nvPr>
        </p:nvSpPr>
        <p:spPr/>
        <p:txBody>
          <a:bodyPr/>
          <a:lstStyle/>
          <a:p>
            <a:fld id="{864B2F44-FEC9-4AE7-89E1-2D7373F13459}" type="slidenum">
              <a:rPr lang="zh-CN" altLang="en-US" smtClean="0"/>
              <a:t>32</a:t>
            </a:fld>
            <a:endParaRPr lang="zh-CN" altLang="en-US"/>
          </a:p>
        </p:txBody>
      </p:sp>
    </p:spTree>
    <p:extLst>
      <p:ext uri="{BB962C8B-B14F-4D97-AF65-F5344CB8AC3E}">
        <p14:creationId xmlns:p14="http://schemas.microsoft.com/office/powerpoint/2010/main" val="814598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543BE2-92A7-B91B-66B8-3C4B42D5F7F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4356D53-EC0D-1F15-2C49-EF333229092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4670E62E-37D1-5933-E431-437842DA6F85}"/>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77590450-B88C-6F65-898D-505EEB90BE15}"/>
              </a:ext>
            </a:extLst>
          </p:cNvPr>
          <p:cNvSpPr>
            <a:spLocks noGrp="1"/>
          </p:cNvSpPr>
          <p:nvPr>
            <p:ph type="sldNum" sz="quarter" idx="5"/>
          </p:nvPr>
        </p:nvSpPr>
        <p:spPr/>
        <p:txBody>
          <a:bodyPr/>
          <a:lstStyle/>
          <a:p>
            <a:fld id="{864B2F44-FEC9-4AE7-89E1-2D7373F13459}" type="slidenum">
              <a:rPr lang="zh-CN" altLang="en-US" smtClean="0"/>
              <a:t>33</a:t>
            </a:fld>
            <a:endParaRPr lang="zh-CN" altLang="en-US"/>
          </a:p>
        </p:txBody>
      </p:sp>
    </p:spTree>
    <p:extLst>
      <p:ext uri="{BB962C8B-B14F-4D97-AF65-F5344CB8AC3E}">
        <p14:creationId xmlns:p14="http://schemas.microsoft.com/office/powerpoint/2010/main" val="2833374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64B2F44-FEC9-4AE7-89E1-2D7373F13459}" type="slidenum">
              <a:rPr lang="zh-CN" altLang="en-US" smtClean="0"/>
              <a:t>12</a:t>
            </a:fld>
            <a:endParaRPr lang="zh-CN" altLang="en-US"/>
          </a:p>
        </p:txBody>
      </p:sp>
    </p:spTree>
    <p:extLst>
      <p:ext uri="{BB962C8B-B14F-4D97-AF65-F5344CB8AC3E}">
        <p14:creationId xmlns:p14="http://schemas.microsoft.com/office/powerpoint/2010/main" val="30031817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EF4EE3-75E4-0696-2A26-7E0DEE2261F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FAB18FD-ED92-EF9E-0061-0DD9E1ACE1B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CCFD0990-6702-C075-81B8-38405CA0086F}"/>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5FAE0DF-F89B-3675-0759-DD94714110EE}"/>
              </a:ext>
            </a:extLst>
          </p:cNvPr>
          <p:cNvSpPr>
            <a:spLocks noGrp="1"/>
          </p:cNvSpPr>
          <p:nvPr>
            <p:ph type="sldNum" sz="quarter" idx="5"/>
          </p:nvPr>
        </p:nvSpPr>
        <p:spPr/>
        <p:txBody>
          <a:bodyPr/>
          <a:lstStyle/>
          <a:p>
            <a:fld id="{864B2F44-FEC9-4AE7-89E1-2D7373F13459}" type="slidenum">
              <a:rPr lang="zh-CN" altLang="en-US" smtClean="0"/>
              <a:t>34</a:t>
            </a:fld>
            <a:endParaRPr lang="zh-CN" altLang="en-US"/>
          </a:p>
        </p:txBody>
      </p:sp>
    </p:spTree>
    <p:extLst>
      <p:ext uri="{BB962C8B-B14F-4D97-AF65-F5344CB8AC3E}">
        <p14:creationId xmlns:p14="http://schemas.microsoft.com/office/powerpoint/2010/main" val="2079401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34723-A71C-8C82-73E1-0B0641CCC644}"/>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59C5F3D-9A24-E436-94E5-EB69741C927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61C91F8-D5FF-113A-B6F3-C09A8A3682DA}"/>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72B589A0-8E76-2A64-D032-0AA3AD549555}"/>
              </a:ext>
            </a:extLst>
          </p:cNvPr>
          <p:cNvSpPr>
            <a:spLocks noGrp="1"/>
          </p:cNvSpPr>
          <p:nvPr>
            <p:ph type="sldNum" sz="quarter" idx="5"/>
          </p:nvPr>
        </p:nvSpPr>
        <p:spPr/>
        <p:txBody>
          <a:bodyPr/>
          <a:lstStyle/>
          <a:p>
            <a:fld id="{864B2F44-FEC9-4AE7-89E1-2D7373F13459}" type="slidenum">
              <a:rPr lang="zh-CN" altLang="en-US" smtClean="0"/>
              <a:t>35</a:t>
            </a:fld>
            <a:endParaRPr lang="zh-CN" altLang="en-US"/>
          </a:p>
        </p:txBody>
      </p:sp>
    </p:spTree>
    <p:extLst>
      <p:ext uri="{BB962C8B-B14F-4D97-AF65-F5344CB8AC3E}">
        <p14:creationId xmlns:p14="http://schemas.microsoft.com/office/powerpoint/2010/main" val="10854052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D86BE12-D0B6-41B0-9125-DF28F4B873C1}" type="slidenum">
              <a:rPr lang="zh-CN" altLang="en-US" smtClean="0"/>
              <a:t>45</a:t>
            </a:fld>
            <a:endParaRPr lang="zh-CN" altLang="en-US"/>
          </a:p>
        </p:txBody>
      </p:sp>
    </p:spTree>
    <p:extLst>
      <p:ext uri="{BB962C8B-B14F-4D97-AF65-F5344CB8AC3E}">
        <p14:creationId xmlns:p14="http://schemas.microsoft.com/office/powerpoint/2010/main" val="1050858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64B2F44-FEC9-4AE7-89E1-2D7373F13459}" type="slidenum">
              <a:rPr lang="zh-CN" altLang="en-US" smtClean="0"/>
              <a:t>14</a:t>
            </a:fld>
            <a:endParaRPr lang="zh-CN" altLang="en-US"/>
          </a:p>
        </p:txBody>
      </p:sp>
    </p:spTree>
    <p:extLst>
      <p:ext uri="{BB962C8B-B14F-4D97-AF65-F5344CB8AC3E}">
        <p14:creationId xmlns:p14="http://schemas.microsoft.com/office/powerpoint/2010/main" val="3809020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65CC72-B3E1-9E3F-8639-718F21D7176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9949228-1424-6FD3-6493-9743DB24410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3E314DB6-E28B-6A9B-AA65-5D472CDEA4DD}"/>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C3DDF870-D535-76E0-AA92-E7FD66DDC4D6}"/>
              </a:ext>
            </a:extLst>
          </p:cNvPr>
          <p:cNvSpPr>
            <a:spLocks noGrp="1"/>
          </p:cNvSpPr>
          <p:nvPr>
            <p:ph type="sldNum" sz="quarter" idx="5"/>
          </p:nvPr>
        </p:nvSpPr>
        <p:spPr/>
        <p:txBody>
          <a:bodyPr/>
          <a:lstStyle/>
          <a:p>
            <a:fld id="{864B2F44-FEC9-4AE7-89E1-2D7373F13459}" type="slidenum">
              <a:rPr lang="zh-CN" altLang="en-US" smtClean="0"/>
              <a:t>15</a:t>
            </a:fld>
            <a:endParaRPr lang="zh-CN" altLang="en-US"/>
          </a:p>
        </p:txBody>
      </p:sp>
    </p:spTree>
    <p:extLst>
      <p:ext uri="{BB962C8B-B14F-4D97-AF65-F5344CB8AC3E}">
        <p14:creationId xmlns:p14="http://schemas.microsoft.com/office/powerpoint/2010/main" val="1119496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19747-19A9-F1FE-E494-A96DBE8D226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E3F9B83B-F2FA-ECDA-3967-23E1F1FCBE5A}"/>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FD1204E3-9A8E-873C-634E-20DF9B3EC7E6}"/>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EF0463F2-B855-D2F5-69C4-46F36AD133A7}"/>
              </a:ext>
            </a:extLst>
          </p:cNvPr>
          <p:cNvSpPr>
            <a:spLocks noGrp="1"/>
          </p:cNvSpPr>
          <p:nvPr>
            <p:ph type="sldNum" sz="quarter" idx="5"/>
          </p:nvPr>
        </p:nvSpPr>
        <p:spPr/>
        <p:txBody>
          <a:bodyPr/>
          <a:lstStyle/>
          <a:p>
            <a:fld id="{864B2F44-FEC9-4AE7-89E1-2D7373F13459}" type="slidenum">
              <a:rPr lang="zh-CN" altLang="en-US" smtClean="0"/>
              <a:t>16</a:t>
            </a:fld>
            <a:endParaRPr lang="zh-CN" altLang="en-US"/>
          </a:p>
        </p:txBody>
      </p:sp>
    </p:spTree>
    <p:extLst>
      <p:ext uri="{BB962C8B-B14F-4D97-AF65-F5344CB8AC3E}">
        <p14:creationId xmlns:p14="http://schemas.microsoft.com/office/powerpoint/2010/main" val="1434581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64B2F44-FEC9-4AE7-89E1-2D7373F13459}" type="slidenum">
              <a:rPr lang="zh-CN" altLang="en-US" smtClean="0"/>
              <a:t>18</a:t>
            </a:fld>
            <a:endParaRPr lang="zh-CN" altLang="en-US"/>
          </a:p>
        </p:txBody>
      </p:sp>
    </p:spTree>
    <p:extLst>
      <p:ext uri="{BB962C8B-B14F-4D97-AF65-F5344CB8AC3E}">
        <p14:creationId xmlns:p14="http://schemas.microsoft.com/office/powerpoint/2010/main" val="2959545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36654B-D609-9000-87CD-1FF2C99FDB6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9FFBFD6-B91E-A8C4-4172-2E0A1C1D26F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3CDC9E9-F6A2-BDD3-1FFF-B11550348D26}"/>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51307904-55E0-BCAD-A713-4B7A45EFBD4F}"/>
              </a:ext>
            </a:extLst>
          </p:cNvPr>
          <p:cNvSpPr>
            <a:spLocks noGrp="1"/>
          </p:cNvSpPr>
          <p:nvPr>
            <p:ph type="sldNum" sz="quarter" idx="5"/>
          </p:nvPr>
        </p:nvSpPr>
        <p:spPr/>
        <p:txBody>
          <a:bodyPr/>
          <a:lstStyle/>
          <a:p>
            <a:fld id="{864B2F44-FEC9-4AE7-89E1-2D7373F13459}" type="slidenum">
              <a:rPr lang="zh-CN" altLang="en-US" smtClean="0"/>
              <a:t>19</a:t>
            </a:fld>
            <a:endParaRPr lang="zh-CN" altLang="en-US"/>
          </a:p>
        </p:txBody>
      </p:sp>
    </p:spTree>
    <p:extLst>
      <p:ext uri="{BB962C8B-B14F-4D97-AF65-F5344CB8AC3E}">
        <p14:creationId xmlns:p14="http://schemas.microsoft.com/office/powerpoint/2010/main" val="3925385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132D5-5B10-6912-DCAE-D03CCC219E5B}"/>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05A0B70-0D11-DF24-F5ED-CCE1D3317C6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3630C12-6FF1-FE71-FB4B-B01A49C88DEF}"/>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BF61073B-D8FF-E758-77B9-567AE377ED2E}"/>
              </a:ext>
            </a:extLst>
          </p:cNvPr>
          <p:cNvSpPr>
            <a:spLocks noGrp="1"/>
          </p:cNvSpPr>
          <p:nvPr>
            <p:ph type="sldNum" sz="quarter" idx="5"/>
          </p:nvPr>
        </p:nvSpPr>
        <p:spPr/>
        <p:txBody>
          <a:bodyPr/>
          <a:lstStyle/>
          <a:p>
            <a:fld id="{864B2F44-FEC9-4AE7-89E1-2D7373F13459}" type="slidenum">
              <a:rPr lang="zh-CN" altLang="en-US" smtClean="0"/>
              <a:t>21</a:t>
            </a:fld>
            <a:endParaRPr lang="zh-CN" altLang="en-US"/>
          </a:p>
        </p:txBody>
      </p:sp>
    </p:spTree>
    <p:extLst>
      <p:ext uri="{BB962C8B-B14F-4D97-AF65-F5344CB8AC3E}">
        <p14:creationId xmlns:p14="http://schemas.microsoft.com/office/powerpoint/2010/main" val="3812251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169DE9-3306-8588-0C64-1FDBCB2AAD8F}"/>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73713454-1EA0-B763-A311-AA7345C5BFA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B36823A-FA22-7769-EA77-9A27D790E198}"/>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40E271AF-01EF-0523-9DFE-22880A2EA165}"/>
              </a:ext>
            </a:extLst>
          </p:cNvPr>
          <p:cNvSpPr>
            <a:spLocks noGrp="1"/>
          </p:cNvSpPr>
          <p:nvPr>
            <p:ph type="sldNum" sz="quarter" idx="5"/>
          </p:nvPr>
        </p:nvSpPr>
        <p:spPr/>
        <p:txBody>
          <a:bodyPr/>
          <a:lstStyle/>
          <a:p>
            <a:fld id="{864B2F44-FEC9-4AE7-89E1-2D7373F13459}" type="slidenum">
              <a:rPr lang="zh-CN" altLang="en-US" smtClean="0"/>
              <a:t>22</a:t>
            </a:fld>
            <a:endParaRPr lang="zh-CN" altLang="en-US"/>
          </a:p>
        </p:txBody>
      </p:sp>
    </p:spTree>
    <p:extLst>
      <p:ext uri="{BB962C8B-B14F-4D97-AF65-F5344CB8AC3E}">
        <p14:creationId xmlns:p14="http://schemas.microsoft.com/office/powerpoint/2010/main" val="514029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3784823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2462657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81022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16888877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75065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20053359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2831934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3252285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3279511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1477285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821739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294937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1747019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579518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484770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A08C242A-B4B5-4182-8621-F8A85A00E4CD}" type="datetimeFigureOut">
              <a:rPr lang="zh-CN" altLang="en-US" smtClean="0"/>
              <a:t>2025/6/23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69041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08C242A-B4B5-4182-8621-F8A85A00E4CD}" type="datetimeFigureOut">
              <a:rPr lang="zh-CN" altLang="en-US" smtClean="0"/>
              <a:t>2025/6/23</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E68387F-660A-4179-85B1-2FAF0E05B9E1}" type="slidenum">
              <a:rPr lang="zh-CN" altLang="en-US" smtClean="0"/>
              <a:t>‹#›</a:t>
            </a:fld>
            <a:endParaRPr lang="zh-CN" altLang="en-US"/>
          </a:p>
        </p:txBody>
      </p:sp>
    </p:spTree>
    <p:extLst>
      <p:ext uri="{BB962C8B-B14F-4D97-AF65-F5344CB8AC3E}">
        <p14:creationId xmlns:p14="http://schemas.microsoft.com/office/powerpoint/2010/main" val="2411980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47A70-3573-FFB6-6137-1FAA46382D1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E1F1E0A-AEE7-480F-23F4-1A169F7B1D3D}"/>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79EE6C5A-C0B0-133C-0930-9AF875857F6E}"/>
              </a:ext>
            </a:extLst>
          </p:cNvPr>
          <p:cNvSpPr>
            <a:spLocks noGrp="1"/>
          </p:cNvSpPr>
          <p:nvPr>
            <p:ph idx="1"/>
          </p:nvPr>
        </p:nvSpPr>
        <p:spPr>
          <a:xfrm>
            <a:off x="863946" y="2729549"/>
            <a:ext cx="8320694" cy="3880773"/>
          </a:xfrm>
        </p:spPr>
        <p:txBody>
          <a:bodyPr>
            <a:noAutofit/>
          </a:bodyPr>
          <a:lstStyle/>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皮亚杰的认知发展阶段理论指出，随着儿童个体的逐渐成熟和发展，其思维方式也在发生变化，表现为不同的发展阶段，分别是感知运动阶段、前运算阶段、具体运算阶段和形式运算阶段等四个相继出现的、有着质的区别的阶段。该理论还揭示了每个阶段儿童认知发展的特点和规律。</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对皮亚杰来说，儿童的认知发展不仅建立在其生理年龄的基础上，而且还建立在儿童自身主动活动的基础上。认识的起点和基础是主客体相互作用，主体与客体相互作用的结果即是建构。儿童作为主体是主动的、能动的学习者，通过与世界的积极互动来主动建构自己的知识，从而主动地尝试了解外部世界的意义。</a:t>
            </a:r>
            <a:endParaRPr lang="en-US" altLang="zh-CN" dirty="0">
              <a:solidFill>
                <a:schemeClr val="tx1"/>
              </a:solidFill>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E27A499A-13F9-A052-8B02-00BD9B6EBBB3}"/>
              </a:ext>
            </a:extLst>
          </p:cNvPr>
          <p:cNvSpPr txBox="1"/>
          <p:nvPr/>
        </p:nvSpPr>
        <p:spPr>
          <a:xfrm>
            <a:off x="863946" y="1270000"/>
            <a:ext cx="6383936" cy="1384995"/>
          </a:xfrm>
          <a:prstGeom prst="rect">
            <a:avLst/>
          </a:prstGeom>
          <a:noFill/>
        </p:spPr>
        <p:txBody>
          <a:bodyPr wrap="square" rtlCol="0">
            <a:spAutoFit/>
          </a:bodyPr>
          <a:lstStyle/>
          <a:p>
            <a:r>
              <a:rPr lang="zh-CN" altLang="en-US" sz="2800" dirty="0"/>
              <a:t>二、 认知心理学与幼儿园课程</a:t>
            </a:r>
          </a:p>
          <a:p>
            <a:r>
              <a:rPr lang="zh-CN" altLang="en-US" sz="2800" dirty="0"/>
              <a:t>（一）皮亚杰的认知发展阶段理论</a:t>
            </a:r>
            <a:endParaRPr lang="en-US" altLang="zh-CN" sz="2800" dirty="0"/>
          </a:p>
          <a:p>
            <a:r>
              <a:rPr lang="en-US" altLang="zh-CN" sz="2800" dirty="0"/>
              <a:t>1. </a:t>
            </a:r>
            <a:r>
              <a:rPr lang="zh-CN" altLang="en-US" sz="2800" dirty="0"/>
              <a:t>皮亚杰认知发展阶段理论的观点</a:t>
            </a:r>
          </a:p>
        </p:txBody>
      </p:sp>
    </p:spTree>
    <p:extLst>
      <p:ext uri="{BB962C8B-B14F-4D97-AF65-F5344CB8AC3E}">
        <p14:creationId xmlns:p14="http://schemas.microsoft.com/office/powerpoint/2010/main" val="265559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712B7D-9799-C3A9-0A13-60020EEB3A3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A151FAF-3B6E-50B9-967D-9001B5C89DBD}"/>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0031EC77-B4BD-1F02-38DF-B7DF4F53D7BB}"/>
              </a:ext>
            </a:extLst>
          </p:cNvPr>
          <p:cNvSpPr>
            <a:spLocks noGrp="1"/>
          </p:cNvSpPr>
          <p:nvPr>
            <p:ph idx="1"/>
          </p:nvPr>
        </p:nvSpPr>
        <p:spPr>
          <a:xfrm>
            <a:off x="863946" y="2729549"/>
            <a:ext cx="8320694" cy="999171"/>
          </a:xfrm>
        </p:spPr>
        <p:txBody>
          <a:bodyPr>
            <a:noAutofit/>
          </a:bodyPr>
          <a:lstStyle/>
          <a:p>
            <a:pPr>
              <a:lnSpc>
                <a:spcPct val="150000"/>
              </a:lnSpc>
            </a:pPr>
            <a:r>
              <a:rPr lang="zh-CN" altLang="en-US" sz="2000" dirty="0">
                <a:solidFill>
                  <a:schemeClr val="tx1"/>
                </a:solidFill>
                <a:latin typeface="华文中宋" panose="02010600040101010101" pitchFamily="2" charset="-122"/>
                <a:ea typeface="华文中宋" panose="02010600040101010101" pitchFamily="2" charset="-122"/>
              </a:rPr>
              <a:t>皮亚杰的认知发展阶段理论在学前教育中的启示是：“为儿童提供丰富的学习环境和机会，鼓励儿童去思考、去推理和解决问题。”</a:t>
            </a:r>
          </a:p>
        </p:txBody>
      </p:sp>
      <p:sp>
        <p:nvSpPr>
          <p:cNvPr id="4" name="文本框 3">
            <a:extLst>
              <a:ext uri="{FF2B5EF4-FFF2-40B4-BE49-F238E27FC236}">
                <a16:creationId xmlns:a16="http://schemas.microsoft.com/office/drawing/2014/main" id="{A13F0D95-3D8F-510C-6CAA-B8D0FD4B5F10}"/>
              </a:ext>
            </a:extLst>
          </p:cNvPr>
          <p:cNvSpPr txBox="1"/>
          <p:nvPr/>
        </p:nvSpPr>
        <p:spPr>
          <a:xfrm>
            <a:off x="863946" y="1270000"/>
            <a:ext cx="6383936" cy="1384995"/>
          </a:xfrm>
          <a:prstGeom prst="rect">
            <a:avLst/>
          </a:prstGeom>
          <a:noFill/>
        </p:spPr>
        <p:txBody>
          <a:bodyPr wrap="square" rtlCol="0">
            <a:spAutoFit/>
          </a:bodyPr>
          <a:lstStyle/>
          <a:p>
            <a:r>
              <a:rPr lang="zh-CN" altLang="en-US" sz="2800" dirty="0"/>
              <a:t>二、 认知心理学与幼儿园课程</a:t>
            </a:r>
          </a:p>
          <a:p>
            <a:r>
              <a:rPr lang="zh-CN" altLang="en-US" sz="2800" dirty="0"/>
              <a:t>（一）皮亚杰的认知发展阶段理论</a:t>
            </a:r>
            <a:endParaRPr lang="en-US" altLang="zh-CN" sz="2800" dirty="0"/>
          </a:p>
          <a:p>
            <a:r>
              <a:rPr lang="en-US" altLang="zh-CN" sz="2800" dirty="0"/>
              <a:t>1. </a:t>
            </a:r>
            <a:r>
              <a:rPr lang="zh-CN" altLang="en-US" sz="2800" dirty="0"/>
              <a:t>皮亚杰认知发展阶段理论的观点</a:t>
            </a:r>
          </a:p>
        </p:txBody>
      </p:sp>
    </p:spTree>
    <p:extLst>
      <p:ext uri="{BB962C8B-B14F-4D97-AF65-F5344CB8AC3E}">
        <p14:creationId xmlns:p14="http://schemas.microsoft.com/office/powerpoint/2010/main" val="2453247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897B5-EF15-D889-C038-FEEB935E37E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BA76238-1814-D290-6B5A-246F7AE625DF}"/>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DE160D94-0566-2ACF-9DE1-9C8F65FA3789}"/>
              </a:ext>
            </a:extLst>
          </p:cNvPr>
          <p:cNvSpPr>
            <a:spLocks noGrp="1"/>
          </p:cNvSpPr>
          <p:nvPr>
            <p:ph idx="1"/>
          </p:nvPr>
        </p:nvSpPr>
        <p:spPr>
          <a:xfrm>
            <a:off x="863946" y="2729549"/>
            <a:ext cx="8320694" cy="5042851"/>
          </a:xfrm>
        </p:spPr>
        <p:txBody>
          <a:bodyPr>
            <a:noAutofit/>
          </a:bodyPr>
          <a:lstStyle/>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幼儿园课程设计和实施尊重幼儿的认知发展阶段及相应规律，注重幼儿通过积极主动地与外界互动来建构知识，学前教育工作者在日常教育活动中创设开放的教育环境，提供适宜的、丰富多样的材料，让幼儿主动参与直接感知、操作和探究的活动，通过自身的动作与外部世界的相互作用进行探索，以此促进幼儿经验的建构和认知的发展。</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此外，根据皮亚杰的认知发展阶段理论，除了与外部环境和材料的相互作用外，主客体的相互作用还离不开幼儿与教师的互动，离不开教师的促进和指导。</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另外，学前教育工作者主张课程应能够适合不同认知发展水平的儿童，并突出以同化为主的游戏活动在幼儿园中的重要性。</a:t>
            </a:r>
          </a:p>
        </p:txBody>
      </p:sp>
      <p:sp>
        <p:nvSpPr>
          <p:cNvPr id="4" name="文本框 3">
            <a:extLst>
              <a:ext uri="{FF2B5EF4-FFF2-40B4-BE49-F238E27FC236}">
                <a16:creationId xmlns:a16="http://schemas.microsoft.com/office/drawing/2014/main" id="{80E434EE-9E08-CDB3-6168-F15AD5D14A27}"/>
              </a:ext>
            </a:extLst>
          </p:cNvPr>
          <p:cNvSpPr txBox="1"/>
          <p:nvPr/>
        </p:nvSpPr>
        <p:spPr>
          <a:xfrm>
            <a:off x="863946" y="1270000"/>
            <a:ext cx="8838854" cy="1384995"/>
          </a:xfrm>
          <a:prstGeom prst="rect">
            <a:avLst/>
          </a:prstGeom>
          <a:noFill/>
        </p:spPr>
        <p:txBody>
          <a:bodyPr wrap="square" rtlCol="0">
            <a:spAutoFit/>
          </a:bodyPr>
          <a:lstStyle/>
          <a:p>
            <a:r>
              <a:rPr lang="zh-CN" altLang="en-US" sz="2800" dirty="0"/>
              <a:t>二、 认知心理学与幼儿园课程</a:t>
            </a:r>
          </a:p>
          <a:p>
            <a:r>
              <a:rPr lang="zh-CN" altLang="en-US" sz="2800" dirty="0"/>
              <a:t>（一）皮亚杰的认知发展阶段理论</a:t>
            </a:r>
            <a:endParaRPr lang="en-US" altLang="zh-CN" sz="2800" dirty="0"/>
          </a:p>
          <a:p>
            <a:r>
              <a:rPr lang="en-US" altLang="zh-CN" sz="2800" dirty="0"/>
              <a:t>2. </a:t>
            </a:r>
            <a:r>
              <a:rPr lang="zh-CN" altLang="en-US" sz="2800" dirty="0"/>
              <a:t>皮亚杰认知发展阶段理论对幼儿园课程的影响</a:t>
            </a:r>
          </a:p>
        </p:txBody>
      </p:sp>
    </p:spTree>
    <p:extLst>
      <p:ext uri="{BB962C8B-B14F-4D97-AF65-F5344CB8AC3E}">
        <p14:creationId xmlns:p14="http://schemas.microsoft.com/office/powerpoint/2010/main" val="2803418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97BC6-56E3-3B0B-2B3A-48D1A544964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FC336FE-92DA-B515-E269-08A1AA9B5EE7}"/>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7345B6B8-809F-1CCC-837F-06C7197673DB}"/>
              </a:ext>
            </a:extLst>
          </p:cNvPr>
          <p:cNvSpPr>
            <a:spLocks noGrp="1"/>
          </p:cNvSpPr>
          <p:nvPr>
            <p:ph idx="1"/>
          </p:nvPr>
        </p:nvSpPr>
        <p:spPr>
          <a:xfrm>
            <a:off x="863946" y="2729549"/>
            <a:ext cx="8320694" cy="3518851"/>
          </a:xfrm>
        </p:spPr>
        <p:txBody>
          <a:bodyPr>
            <a:noAutofit/>
          </a:bodyPr>
          <a:lstStyle/>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维果茨基认为，儿童的知识建构受到其过去、现在的社会交往因素的影响。他进一步指出，有些知识经验是儿童可以通过自主建构而获得的，还有一些知识经验则必须在学校背景中通过他人的教授获得。此外，同伴的启发和交流也可促进儿童获得更丰富的知识。</a:t>
            </a: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以维果茨基为代表的社会文化历史理论流派重视社会文化对儿童学习和发展的作用，反映了认知心理学从强调个体中心到强调社会情景因素影响的发展趋势，对学前教育产生了相当大的影响，逐渐成为幼儿园课程设计与实施的重要心理学理论依据。</a:t>
            </a:r>
            <a:endParaRPr lang="en-US" altLang="zh-CN" dirty="0">
              <a:solidFill>
                <a:schemeClr val="tx1"/>
              </a:solidFill>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CD87AC70-628F-8B97-7351-ECAA005FE8EE}"/>
              </a:ext>
            </a:extLst>
          </p:cNvPr>
          <p:cNvSpPr txBox="1"/>
          <p:nvPr/>
        </p:nvSpPr>
        <p:spPr>
          <a:xfrm>
            <a:off x="863946" y="1270000"/>
            <a:ext cx="6383936" cy="954107"/>
          </a:xfrm>
          <a:prstGeom prst="rect">
            <a:avLst/>
          </a:prstGeom>
          <a:noFill/>
        </p:spPr>
        <p:txBody>
          <a:bodyPr wrap="square" rtlCol="0">
            <a:spAutoFit/>
          </a:bodyPr>
          <a:lstStyle/>
          <a:p>
            <a:r>
              <a:rPr lang="zh-CN" altLang="en-US" sz="2800" dirty="0"/>
              <a:t>二、 认知心理学与幼儿园课程</a:t>
            </a:r>
          </a:p>
          <a:p>
            <a:r>
              <a:rPr lang="zh-CN" altLang="en-US" sz="2800" dirty="0"/>
              <a:t>（二） 维果茨基的社会文化历史理论</a:t>
            </a:r>
            <a:endParaRPr lang="en-US" altLang="zh-CN" sz="2800" dirty="0"/>
          </a:p>
        </p:txBody>
      </p:sp>
    </p:spTree>
    <p:extLst>
      <p:ext uri="{BB962C8B-B14F-4D97-AF65-F5344CB8AC3E}">
        <p14:creationId xmlns:p14="http://schemas.microsoft.com/office/powerpoint/2010/main" val="3161851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40BAA3-D623-28A7-A48B-23F951FC319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ECB21F9-258E-DD80-5B8C-3F34AD73538D}"/>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1337AA6B-3169-AE62-6480-9DADBB5391B7}"/>
              </a:ext>
            </a:extLst>
          </p:cNvPr>
          <p:cNvSpPr>
            <a:spLocks noGrp="1"/>
          </p:cNvSpPr>
          <p:nvPr>
            <p:ph idx="1"/>
          </p:nvPr>
        </p:nvSpPr>
        <p:spPr>
          <a:xfrm>
            <a:off x="863946" y="2654995"/>
            <a:ext cx="8320694" cy="3880773"/>
          </a:xfrm>
        </p:spPr>
        <p:txBody>
          <a:bodyPr>
            <a:noAutofit/>
          </a:bodyPr>
          <a:lstStyle/>
          <a:p>
            <a:pPr>
              <a:lnSpc>
                <a:spcPct val="150000"/>
              </a:lnSpc>
            </a:pPr>
            <a:r>
              <a:rPr lang="en-US" altLang="zh-CN" dirty="0">
                <a:solidFill>
                  <a:schemeClr val="tx1"/>
                </a:solidFill>
                <a:latin typeface="华文中宋" panose="02010600040101010101" pitchFamily="2" charset="-122"/>
                <a:ea typeface="华文中宋" panose="02010600040101010101" pitchFamily="2" charset="-122"/>
              </a:rPr>
              <a:t>20</a:t>
            </a:r>
            <a:r>
              <a:rPr lang="zh-CN" altLang="en-US" dirty="0">
                <a:solidFill>
                  <a:schemeClr val="tx1"/>
                </a:solidFill>
                <a:latin typeface="华文中宋" panose="02010600040101010101" pitchFamily="2" charset="-122"/>
                <a:ea typeface="华文中宋" panose="02010600040101010101" pitchFamily="2" charset="-122"/>
              </a:rPr>
              <a:t>世纪</a:t>
            </a:r>
            <a:r>
              <a:rPr lang="en-US" altLang="zh-CN" dirty="0">
                <a:solidFill>
                  <a:schemeClr val="tx1"/>
                </a:solidFill>
                <a:latin typeface="华文中宋" panose="02010600040101010101" pitchFamily="2" charset="-122"/>
                <a:ea typeface="华文中宋" panose="02010600040101010101" pitchFamily="2" charset="-122"/>
              </a:rPr>
              <a:t>20</a:t>
            </a:r>
            <a:r>
              <a:rPr lang="zh-CN" altLang="en-US" dirty="0">
                <a:solidFill>
                  <a:schemeClr val="tx1"/>
                </a:solidFill>
                <a:latin typeface="华文中宋" panose="02010600040101010101" pitchFamily="2" charset="-122"/>
                <a:ea typeface="华文中宋" panose="02010600040101010101" pitchFamily="2" charset="-122"/>
              </a:rPr>
              <a:t>年代，维果茨基在从事教学与儿童发展问题研究时，扬弃了传统心理学对教学与儿童发展的看法，强调了社会文化因素在儿童认知发展和学习过程中的重要性，并提出了反映教学与发展内部联系的重要概念</a:t>
            </a:r>
            <a:r>
              <a:rPr lang="en-US" altLang="zh-CN" dirty="0">
                <a:solidFill>
                  <a:schemeClr val="tx1"/>
                </a:solidFill>
                <a:latin typeface="华文中宋" panose="02010600040101010101" pitchFamily="2" charset="-122"/>
                <a:ea typeface="华文中宋" panose="02010600040101010101" pitchFamily="2" charset="-122"/>
              </a:rPr>
              <a:t>——</a:t>
            </a:r>
            <a:r>
              <a:rPr lang="zh-CN" altLang="en-US" dirty="0">
                <a:solidFill>
                  <a:schemeClr val="tx1"/>
                </a:solidFill>
                <a:latin typeface="华文中宋" panose="02010600040101010101" pitchFamily="2" charset="-122"/>
                <a:ea typeface="华文中宋" panose="02010600040101010101" pitchFamily="2" charset="-122"/>
              </a:rPr>
              <a:t>最近发展区（</a:t>
            </a:r>
            <a:r>
              <a:rPr lang="en-US" altLang="zh-CN" dirty="0">
                <a:solidFill>
                  <a:schemeClr val="tx1"/>
                </a:solidFill>
                <a:latin typeface="华文中宋" panose="02010600040101010101" pitchFamily="2" charset="-122"/>
                <a:ea typeface="华文中宋" panose="02010600040101010101" pitchFamily="2" charset="-122"/>
              </a:rPr>
              <a:t>Zone of Proximal Development</a:t>
            </a:r>
            <a:r>
              <a:rPr lang="zh-CN" altLang="en-US" dirty="0">
                <a:solidFill>
                  <a:schemeClr val="tx1"/>
                </a:solidFill>
                <a:latin typeface="华文中宋" panose="02010600040101010101" pitchFamily="2" charset="-122"/>
                <a:ea typeface="华文中宋" panose="02010600040101010101" pitchFamily="2" charset="-122"/>
              </a:rPr>
              <a:t>，简称</a:t>
            </a:r>
            <a:r>
              <a:rPr lang="en-US" altLang="zh-CN" dirty="0">
                <a:solidFill>
                  <a:schemeClr val="tx1"/>
                </a:solidFill>
                <a:latin typeface="华文中宋" panose="02010600040101010101" pitchFamily="2" charset="-122"/>
                <a:ea typeface="华文中宋" panose="02010600040101010101" pitchFamily="2" charset="-122"/>
              </a:rPr>
              <a:t>ZPD</a:t>
            </a:r>
            <a:r>
              <a:rPr lang="zh-CN" altLang="en-US" dirty="0">
                <a:solidFill>
                  <a:schemeClr val="tx1"/>
                </a:solidFill>
                <a:latin typeface="华文中宋" panose="02010600040101010101" pitchFamily="2" charset="-122"/>
                <a:ea typeface="华文中宋" panose="02010600040101010101" pitchFamily="2" charset="-122"/>
              </a:rPr>
              <a:t>）理论。最近发展区理论是社会文化历史理论的核心内容之一。维果茨基认为，最近发展区是指在“学生现有的独立解决问题水平”和“通过成人或者更有经验的同伴的帮助而能达到的潜在发展水平”之间的区域。 最近发展区的概念阐明了儿童个体心理发展的社会起源，突出了教学的作用，指出了教学应走在儿童发展的前面；彰显了教师作为儿童心理发展的主要促进者在教学中的主导地位；明确了同伴影响与合作学习对儿童心理发展的重要意义。</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endParaRPr lang="zh-CN" altLang="en-US" dirty="0">
              <a:solidFill>
                <a:schemeClr val="tx1"/>
              </a:solidFill>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606E31E7-EAD8-9608-A3E0-52E0E9220A45}"/>
              </a:ext>
            </a:extLst>
          </p:cNvPr>
          <p:cNvSpPr txBox="1"/>
          <p:nvPr/>
        </p:nvSpPr>
        <p:spPr>
          <a:xfrm>
            <a:off x="863946" y="1270000"/>
            <a:ext cx="6383936" cy="1384995"/>
          </a:xfrm>
          <a:prstGeom prst="rect">
            <a:avLst/>
          </a:prstGeom>
          <a:noFill/>
        </p:spPr>
        <p:txBody>
          <a:bodyPr wrap="square" rtlCol="0">
            <a:spAutoFit/>
          </a:bodyPr>
          <a:lstStyle/>
          <a:p>
            <a:r>
              <a:rPr lang="zh-CN" altLang="en-US" sz="2800" dirty="0"/>
              <a:t>二、 认知心理学与幼儿园课程</a:t>
            </a:r>
          </a:p>
          <a:p>
            <a:r>
              <a:rPr lang="zh-CN" altLang="en-US" sz="2800" dirty="0"/>
              <a:t>（二） 维果茨基的社会文化历史理论</a:t>
            </a:r>
            <a:endParaRPr lang="en-US" altLang="zh-CN" sz="2800" dirty="0"/>
          </a:p>
          <a:p>
            <a:r>
              <a:rPr lang="en-US" altLang="zh-CN" sz="2800" dirty="0"/>
              <a:t>1. </a:t>
            </a:r>
            <a:r>
              <a:rPr lang="zh-CN" altLang="en-US" sz="2800" dirty="0"/>
              <a:t>维果茨基社会文化历史理论的观点</a:t>
            </a:r>
          </a:p>
        </p:txBody>
      </p:sp>
    </p:spTree>
    <p:extLst>
      <p:ext uri="{BB962C8B-B14F-4D97-AF65-F5344CB8AC3E}">
        <p14:creationId xmlns:p14="http://schemas.microsoft.com/office/powerpoint/2010/main" val="1435019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6A1FA6-201A-7660-7FEA-6B2035BB0C4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D2FAF3D-2782-79DA-77AC-3038F2CD1EB3}"/>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7341D019-CAF6-FAC4-86C8-2F4B5C10A9FB}"/>
              </a:ext>
            </a:extLst>
          </p:cNvPr>
          <p:cNvSpPr>
            <a:spLocks noGrp="1"/>
          </p:cNvSpPr>
          <p:nvPr>
            <p:ph idx="1"/>
          </p:nvPr>
        </p:nvSpPr>
        <p:spPr>
          <a:xfrm>
            <a:off x="863946" y="2654995"/>
            <a:ext cx="8320694" cy="3880773"/>
          </a:xfrm>
        </p:spPr>
        <p:txBody>
          <a:bodyPr>
            <a:noAutofit/>
          </a:bodyPr>
          <a:lstStyle/>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除最近发展区理论外，“心理工具”也是维果茨基社会文化历史理论中的一个重要内容。维果茨基所谓的心理工具，是指能扩展儿童心理能力，帮助儿童记忆、注意和解决问题的内在工具，包括语言和其他媒介。语言是人类为了组织思维而创造的一种最关键的工具，人类的概念和知识都寓于语言之中。在不同的文化背景中，心理工具是不同的，因此需要通过教师的教学而加以传递。人的心理发展是从低级心理机能发展到高级心理机能的过程，人的高级心理机能是社会历史发展的产物，是在人际交往活动的过程中产生和发展起来的。高级心理机能是以心理工具和符号为中介的，正是通过心理工具的使用和符号的中介作用，人才有可能实现从低级心理机能向高级心理机能的转化。</a:t>
            </a:r>
          </a:p>
        </p:txBody>
      </p:sp>
      <p:sp>
        <p:nvSpPr>
          <p:cNvPr id="4" name="文本框 3">
            <a:extLst>
              <a:ext uri="{FF2B5EF4-FFF2-40B4-BE49-F238E27FC236}">
                <a16:creationId xmlns:a16="http://schemas.microsoft.com/office/drawing/2014/main" id="{73F6C5AD-0450-B6FF-1EF9-EA66370EA34B}"/>
              </a:ext>
            </a:extLst>
          </p:cNvPr>
          <p:cNvSpPr txBox="1"/>
          <p:nvPr/>
        </p:nvSpPr>
        <p:spPr>
          <a:xfrm>
            <a:off x="863946" y="1270000"/>
            <a:ext cx="6383936" cy="1384995"/>
          </a:xfrm>
          <a:prstGeom prst="rect">
            <a:avLst/>
          </a:prstGeom>
          <a:noFill/>
        </p:spPr>
        <p:txBody>
          <a:bodyPr wrap="square" rtlCol="0">
            <a:spAutoFit/>
          </a:bodyPr>
          <a:lstStyle/>
          <a:p>
            <a:r>
              <a:rPr lang="zh-CN" altLang="en-US" sz="2800" dirty="0"/>
              <a:t>二、 认知心理学与幼儿园课程</a:t>
            </a:r>
          </a:p>
          <a:p>
            <a:r>
              <a:rPr lang="zh-CN" altLang="en-US" sz="2800" dirty="0"/>
              <a:t>（二） 维果茨基的社会文化历史理论</a:t>
            </a:r>
            <a:endParaRPr lang="en-US" altLang="zh-CN" sz="2800" dirty="0"/>
          </a:p>
          <a:p>
            <a:r>
              <a:rPr lang="en-US" altLang="zh-CN" sz="2800" dirty="0"/>
              <a:t>1. </a:t>
            </a:r>
            <a:r>
              <a:rPr lang="zh-CN" altLang="en-US" sz="2800" dirty="0"/>
              <a:t>维果茨基社会文化历史理论的观点</a:t>
            </a:r>
          </a:p>
        </p:txBody>
      </p:sp>
    </p:spTree>
    <p:extLst>
      <p:ext uri="{BB962C8B-B14F-4D97-AF65-F5344CB8AC3E}">
        <p14:creationId xmlns:p14="http://schemas.microsoft.com/office/powerpoint/2010/main" val="27429408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BDF9EA-9933-8C49-D1B9-CA4F26A600D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6E99B51-38BF-1710-4F1E-E8946914E6A4}"/>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404D77D7-965A-C5C2-401C-A589EA811E38}"/>
              </a:ext>
            </a:extLst>
          </p:cNvPr>
          <p:cNvSpPr>
            <a:spLocks noGrp="1"/>
          </p:cNvSpPr>
          <p:nvPr>
            <p:ph idx="1"/>
          </p:nvPr>
        </p:nvSpPr>
        <p:spPr>
          <a:xfrm>
            <a:off x="863946" y="2654995"/>
            <a:ext cx="8320694" cy="3880773"/>
          </a:xfrm>
        </p:spPr>
        <p:txBody>
          <a:bodyPr>
            <a:noAutofit/>
          </a:bodyPr>
          <a:lstStyle/>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从心理工具的概念出发，幼儿园课程应该能够帮助儿童获得智慧和社会交往的技能，特别是获得语言这一心理工具技能，以促进儿童心理机能的不断成熟和发展；幼儿园课程还应该为儿童提供文化工具，帮助儿童适应所处的外部世界和文化情景。</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此外，最近发展区理论对幼儿园课程实践具有特别重要的影响。根据维果茨基的最近发展区理论，幼儿园课程应努力适应儿童的最近发展区，即幼儿园课程的设计和实施应在儿童最近发展区的现有发展水平（独立行为水平）与即将达到的明日发展水平（需要帮助水平）之间，使儿童通过各种类型的互动，包括与教师的互动及与不同发展水平的同伴的互动等，来促进自身心理机能的发展。</a:t>
            </a:r>
          </a:p>
        </p:txBody>
      </p:sp>
      <p:sp>
        <p:nvSpPr>
          <p:cNvPr id="4" name="文本框 3">
            <a:extLst>
              <a:ext uri="{FF2B5EF4-FFF2-40B4-BE49-F238E27FC236}">
                <a16:creationId xmlns:a16="http://schemas.microsoft.com/office/drawing/2014/main" id="{E13F26A0-1ED4-AC50-38C6-E5D494D85099}"/>
              </a:ext>
            </a:extLst>
          </p:cNvPr>
          <p:cNvSpPr txBox="1"/>
          <p:nvPr/>
        </p:nvSpPr>
        <p:spPr>
          <a:xfrm>
            <a:off x="863946" y="1270000"/>
            <a:ext cx="9214774" cy="1384995"/>
          </a:xfrm>
          <a:prstGeom prst="rect">
            <a:avLst/>
          </a:prstGeom>
          <a:noFill/>
        </p:spPr>
        <p:txBody>
          <a:bodyPr wrap="square" rtlCol="0">
            <a:spAutoFit/>
          </a:bodyPr>
          <a:lstStyle/>
          <a:p>
            <a:r>
              <a:rPr lang="zh-CN" altLang="en-US" sz="2800" dirty="0"/>
              <a:t>二、 认知心理学与幼儿园课程</a:t>
            </a:r>
          </a:p>
          <a:p>
            <a:r>
              <a:rPr lang="zh-CN" altLang="en-US" sz="2800" dirty="0"/>
              <a:t>（二） 维果茨基的社会文化历史理论</a:t>
            </a:r>
            <a:endParaRPr lang="en-US" altLang="zh-CN" sz="2800" dirty="0"/>
          </a:p>
          <a:p>
            <a:r>
              <a:rPr lang="en-US" altLang="zh-CN" sz="2800" dirty="0"/>
              <a:t>2. </a:t>
            </a:r>
            <a:r>
              <a:rPr lang="zh-CN" altLang="en-US" sz="2800" dirty="0"/>
              <a:t>维果茨基的社会文化历史理论对幼儿园课程的影响</a:t>
            </a:r>
          </a:p>
        </p:txBody>
      </p:sp>
    </p:spTree>
    <p:extLst>
      <p:ext uri="{BB962C8B-B14F-4D97-AF65-F5344CB8AC3E}">
        <p14:creationId xmlns:p14="http://schemas.microsoft.com/office/powerpoint/2010/main" val="3313258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BEB6F1-1E98-0B82-4E75-EFE8EFC67896}"/>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2956536-0659-CF09-9F96-91B11600FC4E}"/>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1546712B-5E92-F93E-62B0-9F284EBE922A}"/>
              </a:ext>
            </a:extLst>
          </p:cNvPr>
          <p:cNvSpPr>
            <a:spLocks noGrp="1"/>
          </p:cNvSpPr>
          <p:nvPr>
            <p:ph idx="1"/>
          </p:nvPr>
        </p:nvSpPr>
        <p:spPr>
          <a:xfrm>
            <a:off x="677334" y="2445069"/>
            <a:ext cx="8596668" cy="3880773"/>
          </a:xfrm>
        </p:spPr>
        <p:txBody>
          <a:bodyPr>
            <a:norm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一个完整的儿童心理发展理论，应包括儿童情感的发展。</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心理动力学理论（</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psychodynamic theory</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作为主要解释儿童情感发展的学说，也是幼儿园课程的理论基础之一。</a:t>
            </a:r>
          </a:p>
        </p:txBody>
      </p:sp>
      <p:sp>
        <p:nvSpPr>
          <p:cNvPr id="4" name="文本框 3">
            <a:extLst>
              <a:ext uri="{FF2B5EF4-FFF2-40B4-BE49-F238E27FC236}">
                <a16:creationId xmlns:a16="http://schemas.microsoft.com/office/drawing/2014/main" id="{085EAF56-6ECE-E379-121D-34A6F68459A5}"/>
              </a:ext>
            </a:extLst>
          </p:cNvPr>
          <p:cNvSpPr txBox="1"/>
          <p:nvPr/>
        </p:nvSpPr>
        <p:spPr>
          <a:xfrm>
            <a:off x="863946" y="1270000"/>
            <a:ext cx="6383936" cy="523220"/>
          </a:xfrm>
          <a:prstGeom prst="rect">
            <a:avLst/>
          </a:prstGeom>
          <a:noFill/>
        </p:spPr>
        <p:txBody>
          <a:bodyPr wrap="square" rtlCol="0">
            <a:spAutoFit/>
          </a:bodyPr>
          <a:lstStyle/>
          <a:p>
            <a:r>
              <a:rPr lang="zh-CN" altLang="en-US" sz="2800" dirty="0"/>
              <a:t>三、 心理动力学理论与幼儿园课程</a:t>
            </a:r>
          </a:p>
        </p:txBody>
      </p:sp>
    </p:spTree>
    <p:extLst>
      <p:ext uri="{BB962C8B-B14F-4D97-AF65-F5344CB8AC3E}">
        <p14:creationId xmlns:p14="http://schemas.microsoft.com/office/powerpoint/2010/main" val="3526115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9F12E-2139-5056-498D-D933AE672C0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F394480-326E-E513-03B6-40805C0153F7}"/>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E98CCD4B-CB98-892B-6A68-89EAC66DB035}"/>
              </a:ext>
            </a:extLst>
          </p:cNvPr>
          <p:cNvSpPr>
            <a:spLocks noGrp="1"/>
          </p:cNvSpPr>
          <p:nvPr>
            <p:ph idx="1"/>
          </p:nvPr>
        </p:nvSpPr>
        <p:spPr>
          <a:xfrm>
            <a:off x="677334" y="2445069"/>
            <a:ext cx="9106746" cy="3880773"/>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心理动力学理论，又叫</a:t>
            </a:r>
            <a:r>
              <a:rPr lang="zh-CN" altLang="en-US" b="1" dirty="0">
                <a:solidFill>
                  <a:schemeClr val="accent2">
                    <a:lumMod val="75000"/>
                  </a:schemeClr>
                </a:solidFill>
                <a:latin typeface="华文中宋" panose="02010600040101010101" pitchFamily="2" charset="-122"/>
                <a:ea typeface="华文中宋" panose="02010600040101010101" pitchFamily="2" charset="-122"/>
              </a:rPr>
              <a:t>精神分析理论（</a:t>
            </a:r>
            <a:r>
              <a:rPr lang="en-US" altLang="zh-CN" b="1" dirty="0">
                <a:solidFill>
                  <a:schemeClr val="accent2">
                    <a:lumMod val="75000"/>
                  </a:schemeClr>
                </a:solidFill>
                <a:latin typeface="华文中宋" panose="02010600040101010101" pitchFamily="2" charset="-122"/>
                <a:ea typeface="华文中宋" panose="02010600040101010101" pitchFamily="2" charset="-122"/>
              </a:rPr>
              <a:t>psychoanalytic theory</a:t>
            </a:r>
            <a:r>
              <a:rPr lang="zh-CN" altLang="en-US"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dirty="0">
                <a:solidFill>
                  <a:schemeClr val="tx1"/>
                </a:solidFill>
                <a:latin typeface="华文中宋" panose="02010600040101010101" pitchFamily="2" charset="-122"/>
                <a:ea typeface="华文中宋" panose="02010600040101010101" pitchFamily="2" charset="-122"/>
              </a:rPr>
              <a:t>，是</a:t>
            </a:r>
            <a:r>
              <a:rPr lang="zh-CN" altLang="en-US" b="1" dirty="0">
                <a:solidFill>
                  <a:schemeClr val="accent2">
                    <a:lumMod val="75000"/>
                  </a:schemeClr>
                </a:solidFill>
                <a:latin typeface="华文中宋" panose="02010600040101010101" pitchFamily="2" charset="-122"/>
                <a:ea typeface="华文中宋" panose="02010600040101010101" pitchFamily="2" charset="-122"/>
              </a:rPr>
              <a:t>弗洛伊德（</a:t>
            </a:r>
            <a:r>
              <a:rPr lang="en-US" altLang="zh-CN" b="1" dirty="0" err="1">
                <a:solidFill>
                  <a:schemeClr val="accent2">
                    <a:lumMod val="75000"/>
                  </a:schemeClr>
                </a:solidFill>
                <a:latin typeface="华文中宋" panose="02010600040101010101" pitchFamily="2" charset="-122"/>
                <a:ea typeface="华文中宋" panose="02010600040101010101" pitchFamily="2" charset="-122"/>
              </a:rPr>
              <a:t>S.Freud</a:t>
            </a:r>
            <a:r>
              <a:rPr lang="zh-CN" altLang="en-US"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dirty="0">
                <a:solidFill>
                  <a:schemeClr val="tx1"/>
                </a:solidFill>
                <a:latin typeface="华文中宋" panose="02010600040101010101" pitchFamily="2" charset="-122"/>
                <a:ea typeface="华文中宋" panose="02010600040101010101" pitchFamily="2" charset="-122"/>
              </a:rPr>
              <a:t>首创的一个心理学流派。该理论关注儿童的人格和情感发展特征，强调儿童的早期经验影响了儿童今后的社会行为和社会判断力，认为游戏是根植于儿童内心深处的情感表现，是儿童对挫折的一种心理发泄，被认为是一种预防性心理健康疗法或教育性疗法。</a:t>
            </a:r>
            <a:endParaRPr lang="en-US" altLang="zh-CN" dirty="0">
              <a:solidFill>
                <a:schemeClr val="tx1"/>
              </a:solidFill>
              <a:latin typeface="华文中宋" panose="02010600040101010101" pitchFamily="2" charset="-122"/>
              <a:ea typeface="华文中宋" panose="02010600040101010101" pitchFamily="2" charset="-122"/>
            </a:endParaRPr>
          </a:p>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新精神分析学派是在修正弗洛伊德精神分析理论的基础上发展起来的派别，其中，最重要的代表人物是埃里克森（</a:t>
            </a:r>
            <a:r>
              <a:rPr lang="en-US" altLang="zh-CN" dirty="0" err="1">
                <a:solidFill>
                  <a:schemeClr val="tx1"/>
                </a:solidFill>
                <a:latin typeface="华文中宋" panose="02010600040101010101" pitchFamily="2" charset="-122"/>
                <a:ea typeface="华文中宋" panose="02010600040101010101" pitchFamily="2" charset="-122"/>
              </a:rPr>
              <a:t>E.H.Erikson</a:t>
            </a:r>
            <a:r>
              <a:rPr lang="zh-CN" altLang="en-US" dirty="0">
                <a:solidFill>
                  <a:schemeClr val="tx1"/>
                </a:solidFill>
                <a:latin typeface="华文中宋" panose="02010600040101010101" pitchFamily="2" charset="-122"/>
                <a:ea typeface="华文中宋" panose="02010600040101010101" pitchFamily="2" charset="-122"/>
              </a:rPr>
              <a:t>），他提出了心理社会动机发展阶段的理论，也即人格发展阶段理论。埃里克森认为人的发展是依照渐成原则进行的，将个体人格发展的整个过程分为八个阶段，每一阶段都有一个由生物学的成熟与社会文化环境、社会期望要求之间的矛盾所决定的心理社会危机，人格发展的过程就是危机不断解决的过程。</a:t>
            </a:r>
          </a:p>
        </p:txBody>
      </p:sp>
      <p:sp>
        <p:nvSpPr>
          <p:cNvPr id="4" name="文本框 3">
            <a:extLst>
              <a:ext uri="{FF2B5EF4-FFF2-40B4-BE49-F238E27FC236}">
                <a16:creationId xmlns:a16="http://schemas.microsoft.com/office/drawing/2014/main" id="{6F4CBD32-08E1-9AAF-7F67-2805CF59AD7B}"/>
              </a:ext>
            </a:extLst>
          </p:cNvPr>
          <p:cNvSpPr txBox="1"/>
          <p:nvPr/>
        </p:nvSpPr>
        <p:spPr>
          <a:xfrm>
            <a:off x="863946" y="1270000"/>
            <a:ext cx="6383936" cy="954107"/>
          </a:xfrm>
          <a:prstGeom prst="rect">
            <a:avLst/>
          </a:prstGeom>
          <a:noFill/>
        </p:spPr>
        <p:txBody>
          <a:bodyPr wrap="square" rtlCol="0">
            <a:spAutoFit/>
          </a:bodyPr>
          <a:lstStyle/>
          <a:p>
            <a:r>
              <a:rPr lang="zh-CN" altLang="en-US" sz="2800" dirty="0"/>
              <a:t>三、 心理动力学理论与幼儿园课程</a:t>
            </a:r>
            <a:endParaRPr lang="en-US" altLang="zh-CN" sz="2800" dirty="0"/>
          </a:p>
          <a:p>
            <a:r>
              <a:rPr lang="zh-CN" altLang="en-US" sz="2800" dirty="0"/>
              <a:t>（一） 心理动力学理论的观点</a:t>
            </a:r>
          </a:p>
        </p:txBody>
      </p:sp>
    </p:spTree>
    <p:extLst>
      <p:ext uri="{BB962C8B-B14F-4D97-AF65-F5344CB8AC3E}">
        <p14:creationId xmlns:p14="http://schemas.microsoft.com/office/powerpoint/2010/main" val="3853858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99ECD0-0BBF-75CC-C3C0-664E3033F4F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2B54A8A-5C44-F51A-2A6E-5C9CE7ADF304}"/>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15F05F0C-610B-6892-A753-3C268E8B097E}"/>
              </a:ext>
            </a:extLst>
          </p:cNvPr>
          <p:cNvSpPr>
            <a:spLocks noGrp="1"/>
          </p:cNvSpPr>
          <p:nvPr>
            <p:ph idx="1"/>
          </p:nvPr>
        </p:nvSpPr>
        <p:spPr>
          <a:xfrm>
            <a:off x="677334" y="2445069"/>
            <a:ext cx="9106746" cy="3880773"/>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受该理论的影响，幼儿园课程方案的目标制定会突出促进幼儿身心健康发展的预期结果，特别是强调幼儿健康人格的培养，强调幼儿心理的健康发展。根据心理动力学理论，儿童早期心理冲突的解决以及情感和思想的表现表达活动对于维护其心理健康具有重要的作用；游戏，特别是角色游戏，能为儿童提供应对消极情感和解决情绪、情感冲突的途径，因此游戏应是幼儿园最主要的活动，要提供颜料、黏土、沙子等原始素材，促进儿童表达和反映潜意识的行为。那些可以表达出儿童内心深处的心理冲突的“成品”，像洋娃娃、木偶等也是需要的。在心理动力学理论的影响下，教师不会去干预儿童的角色游戏、艺术创作等创造性活动，而是让幼儿自主游戏和表现，能够自由地、真实地表达和宣泄自己的情绪、情感。</a:t>
            </a:r>
          </a:p>
        </p:txBody>
      </p:sp>
      <p:sp>
        <p:nvSpPr>
          <p:cNvPr id="4" name="文本框 3">
            <a:extLst>
              <a:ext uri="{FF2B5EF4-FFF2-40B4-BE49-F238E27FC236}">
                <a16:creationId xmlns:a16="http://schemas.microsoft.com/office/drawing/2014/main" id="{1F79539E-2E49-EBBC-CEB1-9DDA26CE6C50}"/>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 心理动力学理论与幼儿园课程</a:t>
            </a:r>
            <a:endParaRPr lang="en-US" altLang="zh-CN" sz="2800" dirty="0"/>
          </a:p>
          <a:p>
            <a:r>
              <a:rPr lang="zh-CN" altLang="en-US" sz="2800" dirty="0"/>
              <a:t>（二） 心理动力学理论对幼儿园课程的影响</a:t>
            </a:r>
          </a:p>
        </p:txBody>
      </p:sp>
    </p:spTree>
    <p:extLst>
      <p:ext uri="{BB962C8B-B14F-4D97-AF65-F5344CB8AC3E}">
        <p14:creationId xmlns:p14="http://schemas.microsoft.com/office/powerpoint/2010/main" val="2433574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第三章</a:t>
            </a:r>
            <a:br>
              <a:rPr lang="en-US" altLang="zh-CN" sz="6000" dirty="0"/>
            </a:br>
            <a:r>
              <a:rPr lang="zh-CN" altLang="en-US" sz="6000" dirty="0"/>
              <a:t>幼儿园课程的理论基础</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9F6E7-2D80-F424-A233-2FAAC4F764E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13F7A9B-2133-32E3-B12F-3309C0F95658}"/>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EB0E54D4-C76D-05E1-9147-298D34963891}"/>
              </a:ext>
            </a:extLst>
          </p:cNvPr>
          <p:cNvSpPr>
            <a:spLocks noGrp="1"/>
          </p:cNvSpPr>
          <p:nvPr>
            <p:ph idx="1"/>
          </p:nvPr>
        </p:nvSpPr>
        <p:spPr>
          <a:xfrm>
            <a:off x="677334" y="2445069"/>
            <a:ext cx="8883226" cy="1740851"/>
          </a:xfrm>
        </p:spPr>
        <p:txBody>
          <a:bodyPr>
            <a:norm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美国心理学家</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华生（</a:t>
            </a:r>
            <a:r>
              <a:rPr lang="en-US" altLang="zh-CN" sz="2000" b="1" dirty="0" err="1">
                <a:solidFill>
                  <a:schemeClr val="accent2">
                    <a:lumMod val="75000"/>
                  </a:schemeClr>
                </a:solidFill>
                <a:latin typeface="华文中宋" panose="02010600040101010101" pitchFamily="2" charset="-122"/>
                <a:ea typeface="华文中宋" panose="02010600040101010101" pitchFamily="2" charset="-122"/>
              </a:rPr>
              <a:t>J.Watson</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等人创立了</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行为主义理论（</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behaviorist theory</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，作为心理学的重要理论流派之一，对幼儿园课程理论与实践所产生的影响是十分重大的。</a:t>
            </a:r>
          </a:p>
        </p:txBody>
      </p:sp>
      <p:sp>
        <p:nvSpPr>
          <p:cNvPr id="4" name="文本框 3">
            <a:extLst>
              <a:ext uri="{FF2B5EF4-FFF2-40B4-BE49-F238E27FC236}">
                <a16:creationId xmlns:a16="http://schemas.microsoft.com/office/drawing/2014/main" id="{89841056-D290-473F-18D1-995E01B23793}"/>
              </a:ext>
            </a:extLst>
          </p:cNvPr>
          <p:cNvSpPr txBox="1"/>
          <p:nvPr/>
        </p:nvSpPr>
        <p:spPr>
          <a:xfrm>
            <a:off x="863946" y="1270000"/>
            <a:ext cx="6383936" cy="523220"/>
          </a:xfrm>
          <a:prstGeom prst="rect">
            <a:avLst/>
          </a:prstGeom>
          <a:noFill/>
        </p:spPr>
        <p:txBody>
          <a:bodyPr wrap="square" rtlCol="0">
            <a:spAutoFit/>
          </a:bodyPr>
          <a:lstStyle/>
          <a:p>
            <a:r>
              <a:rPr lang="zh-CN" altLang="en-US" sz="2800" dirty="0"/>
              <a:t>四、 行为主义理论与幼儿园课程</a:t>
            </a:r>
          </a:p>
        </p:txBody>
      </p:sp>
    </p:spTree>
    <p:extLst>
      <p:ext uri="{BB962C8B-B14F-4D97-AF65-F5344CB8AC3E}">
        <p14:creationId xmlns:p14="http://schemas.microsoft.com/office/powerpoint/2010/main" val="4206369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B19EE4-0556-B5CE-B769-94DCDCF5213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E6062C1-5F1B-FA61-AF6E-E5AAC7B8CA3C}"/>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0B1AB29C-883C-DD22-9906-BB1CD88102EA}"/>
              </a:ext>
            </a:extLst>
          </p:cNvPr>
          <p:cNvSpPr>
            <a:spLocks noGrp="1"/>
          </p:cNvSpPr>
          <p:nvPr>
            <p:ph idx="1"/>
          </p:nvPr>
        </p:nvSpPr>
        <p:spPr>
          <a:xfrm>
            <a:off x="677334" y="2445069"/>
            <a:ext cx="9106746" cy="3880773"/>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行为主义理论认为，可通过控制和设计环境来塑造儿童的行为，环境中的强化等条件，可提高儿童特定行为出现的频率。行为矫正和社会学习观点与行为主义的学习理论有密切的关系。</a:t>
            </a:r>
          </a:p>
        </p:txBody>
      </p:sp>
      <p:sp>
        <p:nvSpPr>
          <p:cNvPr id="4" name="文本框 3">
            <a:extLst>
              <a:ext uri="{FF2B5EF4-FFF2-40B4-BE49-F238E27FC236}">
                <a16:creationId xmlns:a16="http://schemas.microsoft.com/office/drawing/2014/main" id="{D475AFB6-598B-CD80-B05F-8EED091570C3}"/>
              </a:ext>
            </a:extLst>
          </p:cNvPr>
          <p:cNvSpPr txBox="1"/>
          <p:nvPr/>
        </p:nvSpPr>
        <p:spPr>
          <a:xfrm>
            <a:off x="863946" y="1270000"/>
            <a:ext cx="7192934" cy="954107"/>
          </a:xfrm>
          <a:prstGeom prst="rect">
            <a:avLst/>
          </a:prstGeom>
          <a:noFill/>
        </p:spPr>
        <p:txBody>
          <a:bodyPr wrap="square" rtlCol="0">
            <a:spAutoFit/>
          </a:bodyPr>
          <a:lstStyle/>
          <a:p>
            <a:r>
              <a:rPr lang="zh-CN" altLang="en-US" sz="2800" dirty="0"/>
              <a:t>四、 行为主义理论与幼儿园课程</a:t>
            </a:r>
            <a:endParaRPr lang="en-US" altLang="zh-CN" sz="2800" dirty="0"/>
          </a:p>
          <a:p>
            <a:r>
              <a:rPr lang="zh-CN" altLang="en-US" sz="2800" dirty="0"/>
              <a:t>（一） 行为主义理论的观点</a:t>
            </a:r>
          </a:p>
        </p:txBody>
      </p:sp>
    </p:spTree>
    <p:extLst>
      <p:ext uri="{BB962C8B-B14F-4D97-AF65-F5344CB8AC3E}">
        <p14:creationId xmlns:p14="http://schemas.microsoft.com/office/powerpoint/2010/main" val="2254240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811D6-B30C-AC80-4AD8-0C7D382D41B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484593F-05D6-F4CA-1731-069D5277FD03}"/>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A873A0A1-C93A-1338-D2D6-F1359B9865CB}"/>
              </a:ext>
            </a:extLst>
          </p:cNvPr>
          <p:cNvSpPr>
            <a:spLocks noGrp="1"/>
          </p:cNvSpPr>
          <p:nvPr>
            <p:ph idx="1"/>
          </p:nvPr>
        </p:nvSpPr>
        <p:spPr>
          <a:xfrm>
            <a:off x="677334" y="2445069"/>
            <a:ext cx="9106746" cy="3880773"/>
          </a:xfrm>
        </p:spPr>
        <p:txBody>
          <a:bodyPr>
            <a:noAutofit/>
          </a:bodyPr>
          <a:lstStyle/>
          <a:p>
            <a:pPr>
              <a:lnSpc>
                <a:spcPct val="150000"/>
              </a:lnSpc>
            </a:pPr>
            <a:r>
              <a:rPr lang="en-US" altLang="zh-CN" sz="2000" dirty="0">
                <a:solidFill>
                  <a:schemeClr val="tx1"/>
                </a:solidFill>
                <a:latin typeface="华文中宋" panose="02010600040101010101" pitchFamily="2" charset="-122"/>
                <a:ea typeface="华文中宋" panose="02010600040101010101" pitchFamily="2" charset="-122"/>
              </a:rPr>
              <a:t>20</a:t>
            </a:r>
            <a:r>
              <a:rPr lang="zh-CN" altLang="en-US" sz="2000" dirty="0">
                <a:solidFill>
                  <a:schemeClr val="tx1"/>
                </a:solidFill>
                <a:latin typeface="华文中宋" panose="02010600040101010101" pitchFamily="2" charset="-122"/>
                <a:ea typeface="华文中宋" panose="02010600040101010101" pitchFamily="2" charset="-122"/>
              </a:rPr>
              <a:t>世纪</a:t>
            </a:r>
            <a:r>
              <a:rPr lang="en-US" altLang="zh-CN" sz="2000" dirty="0">
                <a:solidFill>
                  <a:schemeClr val="tx1"/>
                </a:solidFill>
                <a:latin typeface="华文中宋" panose="02010600040101010101" pitchFamily="2" charset="-122"/>
                <a:ea typeface="华文中宋" panose="02010600040101010101" pitchFamily="2" charset="-122"/>
              </a:rPr>
              <a:t>60</a:t>
            </a:r>
            <a:r>
              <a:rPr lang="zh-CN" altLang="en-US" sz="2000" dirty="0">
                <a:solidFill>
                  <a:schemeClr val="tx1"/>
                </a:solidFill>
                <a:latin typeface="华文中宋" panose="02010600040101010101" pitchFamily="2" charset="-122"/>
                <a:ea typeface="华文中宋" panose="02010600040101010101" pitchFamily="2" charset="-122"/>
              </a:rPr>
              <a:t>年代以前，行为主义理论在世界范围内作为心理学界的主流，曾对幼儿园课程的理论与实践产生过重要影响。</a:t>
            </a:r>
            <a:endParaRPr lang="en-US" altLang="zh-CN" sz="2000"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sz="2000" dirty="0">
                <a:solidFill>
                  <a:schemeClr val="tx1"/>
                </a:solidFill>
                <a:latin typeface="华文中宋" panose="02010600040101010101" pitchFamily="2" charset="-122"/>
                <a:ea typeface="华文中宋" panose="02010600040101010101" pitchFamily="2" charset="-122"/>
              </a:rPr>
              <a:t>行为主义理论在特殊儿童的课程设计与实施中发挥了重要的作用。</a:t>
            </a:r>
            <a:endParaRPr lang="en-US" altLang="zh-CN" sz="2000"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sz="2000" dirty="0">
                <a:solidFill>
                  <a:schemeClr val="tx1"/>
                </a:solidFill>
                <a:latin typeface="华文中宋" panose="02010600040101010101" pitchFamily="2" charset="-122"/>
                <a:ea typeface="华文中宋" panose="02010600040101010101" pitchFamily="2" charset="-122"/>
              </a:rPr>
              <a:t>此外，在一些教学活动中也需要运用行为主义理论的策略。</a:t>
            </a:r>
          </a:p>
        </p:txBody>
      </p:sp>
      <p:sp>
        <p:nvSpPr>
          <p:cNvPr id="4" name="文本框 3">
            <a:extLst>
              <a:ext uri="{FF2B5EF4-FFF2-40B4-BE49-F238E27FC236}">
                <a16:creationId xmlns:a16="http://schemas.microsoft.com/office/drawing/2014/main" id="{5C6BF94D-FEB8-E459-F8DE-D08DE346A3AF}"/>
              </a:ext>
            </a:extLst>
          </p:cNvPr>
          <p:cNvSpPr txBox="1"/>
          <p:nvPr/>
        </p:nvSpPr>
        <p:spPr>
          <a:xfrm>
            <a:off x="863946" y="1270000"/>
            <a:ext cx="7192934" cy="954107"/>
          </a:xfrm>
          <a:prstGeom prst="rect">
            <a:avLst/>
          </a:prstGeom>
          <a:noFill/>
        </p:spPr>
        <p:txBody>
          <a:bodyPr wrap="square" rtlCol="0">
            <a:spAutoFit/>
          </a:bodyPr>
          <a:lstStyle/>
          <a:p>
            <a:r>
              <a:rPr lang="zh-CN" altLang="en-US" sz="2800" dirty="0"/>
              <a:t>四、 行为主义理论与幼儿园课程</a:t>
            </a:r>
            <a:endParaRPr lang="en-US" altLang="zh-CN" sz="2800" dirty="0"/>
          </a:p>
          <a:p>
            <a:r>
              <a:rPr lang="zh-CN" altLang="en-US" sz="2800" dirty="0"/>
              <a:t>（二） 行为主义理论对幼儿园课程的影响</a:t>
            </a:r>
          </a:p>
        </p:txBody>
      </p:sp>
    </p:spTree>
    <p:extLst>
      <p:ext uri="{BB962C8B-B14F-4D97-AF65-F5344CB8AC3E}">
        <p14:creationId xmlns:p14="http://schemas.microsoft.com/office/powerpoint/2010/main" val="21966978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19B22-F45E-B457-9AF2-7D2183C315F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F4511FC-579C-099C-FD94-9A45604D7E9F}"/>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B06E25B9-F837-4DE1-8D17-3A63942153B9}"/>
              </a:ext>
            </a:extLst>
          </p:cNvPr>
          <p:cNvSpPr>
            <a:spLocks noGrp="1"/>
          </p:cNvSpPr>
          <p:nvPr>
            <p:ph idx="1"/>
          </p:nvPr>
        </p:nvSpPr>
        <p:spPr>
          <a:xfrm>
            <a:off x="677334" y="2445069"/>
            <a:ext cx="9106746" cy="3880773"/>
          </a:xfrm>
        </p:spPr>
        <p:txBody>
          <a:bodyPr>
            <a:noAutofit/>
          </a:bodyPr>
          <a:lstStyle/>
          <a:p>
            <a:pPr marL="0" indent="0">
              <a:lnSpc>
                <a:spcPct val="150000"/>
              </a:lnSpc>
              <a:buNone/>
            </a:pP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      人本主义理论（</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humanistic theory</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是</a:t>
            </a:r>
            <a:r>
              <a:rPr lang="en-US" altLang="zh-CN" sz="2000" dirty="0">
                <a:solidFill>
                  <a:schemeClr val="tx1"/>
                </a:solidFill>
                <a:latin typeface="华文中宋" panose="02010600040101010101" pitchFamily="2" charset="-122"/>
                <a:ea typeface="华文中宋" panose="02010600040101010101" pitchFamily="2" charset="-122"/>
              </a:rPr>
              <a:t>20</a:t>
            </a:r>
            <a:r>
              <a:rPr lang="zh-CN" altLang="en-US" sz="2000" dirty="0">
                <a:solidFill>
                  <a:schemeClr val="tx1"/>
                </a:solidFill>
                <a:latin typeface="华文中宋" panose="02010600040101010101" pitchFamily="2" charset="-122"/>
                <a:ea typeface="华文中宋" panose="02010600040101010101" pitchFamily="2" charset="-122"/>
              </a:rPr>
              <a:t>世纪五六十年代在美国兴起的一个重要的心理学流派，在心理学史上，人本主义理论与心理动力学理论和行为主义理论等量齐观，被称为“第三种力量”。人本主义理论以其对人性的乐观解释和对人的价值和潜能的关注，引起了思想界和理论界的关注。人本主义理论的发起人是</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马斯洛（</a:t>
            </a:r>
            <a:r>
              <a:rPr lang="en-US" altLang="zh-CN" sz="2000" b="1" dirty="0" err="1">
                <a:solidFill>
                  <a:schemeClr val="accent2">
                    <a:lumMod val="75000"/>
                  </a:schemeClr>
                </a:solidFill>
                <a:latin typeface="华文中宋" panose="02010600040101010101" pitchFamily="2" charset="-122"/>
                <a:ea typeface="华文中宋" panose="02010600040101010101" pitchFamily="2" charset="-122"/>
              </a:rPr>
              <a:t>A.Maslow</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，影响最大的代表人物是</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罗杰斯（</a:t>
            </a:r>
            <a:r>
              <a:rPr lang="en-US" altLang="zh-CN" sz="2000" b="1" dirty="0" err="1">
                <a:solidFill>
                  <a:schemeClr val="accent2">
                    <a:lumMod val="75000"/>
                  </a:schemeClr>
                </a:solidFill>
                <a:latin typeface="华文中宋" panose="02010600040101010101" pitchFamily="2" charset="-122"/>
                <a:ea typeface="华文中宋" panose="02010600040101010101" pitchFamily="2" charset="-122"/>
              </a:rPr>
              <a:t>C.Rogers</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a:t>
            </a:r>
          </a:p>
        </p:txBody>
      </p:sp>
      <p:sp>
        <p:nvSpPr>
          <p:cNvPr id="4" name="文本框 3">
            <a:extLst>
              <a:ext uri="{FF2B5EF4-FFF2-40B4-BE49-F238E27FC236}">
                <a16:creationId xmlns:a16="http://schemas.microsoft.com/office/drawing/2014/main" id="{4BCF126E-C03B-0A5D-3733-22D462FE545C}"/>
              </a:ext>
            </a:extLst>
          </p:cNvPr>
          <p:cNvSpPr txBox="1"/>
          <p:nvPr/>
        </p:nvSpPr>
        <p:spPr>
          <a:xfrm>
            <a:off x="863946" y="1270000"/>
            <a:ext cx="7192934" cy="523220"/>
          </a:xfrm>
          <a:prstGeom prst="rect">
            <a:avLst/>
          </a:prstGeom>
          <a:noFill/>
        </p:spPr>
        <p:txBody>
          <a:bodyPr wrap="square" rtlCol="0">
            <a:spAutoFit/>
          </a:bodyPr>
          <a:lstStyle/>
          <a:p>
            <a:r>
              <a:rPr lang="zh-CN" altLang="en-US" sz="2800" dirty="0"/>
              <a:t>五、 人本主义理论与幼儿园课程</a:t>
            </a:r>
          </a:p>
        </p:txBody>
      </p:sp>
    </p:spTree>
    <p:extLst>
      <p:ext uri="{BB962C8B-B14F-4D97-AF65-F5344CB8AC3E}">
        <p14:creationId xmlns:p14="http://schemas.microsoft.com/office/powerpoint/2010/main" val="3131078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793294-2518-91DD-29F5-8D4C082138E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3194E81-68D0-6CC5-7C2F-33ED1DF25C1E}"/>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3A17AEAC-4513-46D4-5ED6-98B3AFD48BA8}"/>
              </a:ext>
            </a:extLst>
          </p:cNvPr>
          <p:cNvSpPr>
            <a:spLocks noGrp="1"/>
          </p:cNvSpPr>
          <p:nvPr>
            <p:ph idx="1"/>
          </p:nvPr>
        </p:nvSpPr>
        <p:spPr>
          <a:xfrm>
            <a:off x="677334" y="2302829"/>
            <a:ext cx="9360746" cy="4412931"/>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人本主义理论对儿童的内部需要和动机予以高度重视。</a:t>
            </a:r>
            <a:endParaRPr lang="en-US" altLang="zh-CN" sz="2000"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sz="2000" dirty="0">
                <a:solidFill>
                  <a:schemeClr val="tx1"/>
                </a:solidFill>
                <a:latin typeface="华文中宋" panose="02010600040101010101" pitchFamily="2" charset="-122"/>
                <a:ea typeface="华文中宋" panose="02010600040101010101" pitchFamily="2" charset="-122"/>
              </a:rPr>
              <a:t>马斯洛认为，人有七个由低到高的需要层次：生理需要（如饮食等），安全需要（生活有保障，无危险等），归属感和爱的需要（与他人亲近，受到接纳，有所依归），尊重需要（胜任工作，得到赞许、认可），认识需要（求知、理解和探索），审美需要（追求秩序和美）和自我实现的需要。在这些需要中，前一种需要的满足是后一种需要满足的基础和前提，如果缺少一种需要或需要得不到很好的满足，人格发展就不会完善。</a:t>
            </a:r>
            <a:endParaRPr lang="en-US" altLang="zh-CN" sz="2000"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sz="2000" dirty="0">
                <a:solidFill>
                  <a:schemeClr val="tx1"/>
                </a:solidFill>
                <a:latin typeface="华文中宋" panose="02010600040101010101" pitchFamily="2" charset="-122"/>
                <a:ea typeface="华文中宋" panose="02010600040101010101" pitchFamily="2" charset="-122"/>
              </a:rPr>
              <a:t>罗杰斯也认为，所有的人都有一种内在的需要以生长、生存和提高他们自己，所有的生命内驱力都包括在这种实现倾向中。</a:t>
            </a:r>
          </a:p>
        </p:txBody>
      </p:sp>
      <p:sp>
        <p:nvSpPr>
          <p:cNvPr id="4" name="文本框 3">
            <a:extLst>
              <a:ext uri="{FF2B5EF4-FFF2-40B4-BE49-F238E27FC236}">
                <a16:creationId xmlns:a16="http://schemas.microsoft.com/office/drawing/2014/main" id="{F66636A1-75E4-0DAB-1AF6-BACBE3A4289E}"/>
              </a:ext>
            </a:extLst>
          </p:cNvPr>
          <p:cNvSpPr txBox="1"/>
          <p:nvPr/>
        </p:nvSpPr>
        <p:spPr>
          <a:xfrm>
            <a:off x="863946" y="1270000"/>
            <a:ext cx="7192934" cy="954107"/>
          </a:xfrm>
          <a:prstGeom prst="rect">
            <a:avLst/>
          </a:prstGeom>
          <a:noFill/>
        </p:spPr>
        <p:txBody>
          <a:bodyPr wrap="square" rtlCol="0">
            <a:spAutoFit/>
          </a:bodyPr>
          <a:lstStyle/>
          <a:p>
            <a:r>
              <a:rPr lang="zh-CN" altLang="en-US" sz="2800" dirty="0"/>
              <a:t>五、 人本主义理论与幼儿园课程</a:t>
            </a:r>
            <a:endParaRPr lang="en-US" altLang="zh-CN" sz="2800" dirty="0"/>
          </a:p>
          <a:p>
            <a:r>
              <a:rPr lang="zh-CN" altLang="en-US" sz="2800" dirty="0"/>
              <a:t>（一） 人本主义理论的观点</a:t>
            </a:r>
          </a:p>
        </p:txBody>
      </p:sp>
    </p:spTree>
    <p:extLst>
      <p:ext uri="{BB962C8B-B14F-4D97-AF65-F5344CB8AC3E}">
        <p14:creationId xmlns:p14="http://schemas.microsoft.com/office/powerpoint/2010/main" val="2844141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94EFA-4A29-0A51-49E8-B986BA662BA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080D383-CC68-EBFB-9661-EA505BDF5600}"/>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EBE6054C-345C-4ADB-4453-531084FE513E}"/>
              </a:ext>
            </a:extLst>
          </p:cNvPr>
          <p:cNvSpPr>
            <a:spLocks noGrp="1"/>
          </p:cNvSpPr>
          <p:nvPr>
            <p:ph idx="1"/>
          </p:nvPr>
        </p:nvSpPr>
        <p:spPr>
          <a:xfrm>
            <a:off x="677334" y="2302829"/>
            <a:ext cx="9360746" cy="4412931"/>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人本主义理论强调人的情意发展（情绪、情感、态度）和认知发展（理智、知识、理解）的统一，进而强调情意教育和认知教育的统一，要求突出情感在人的学习中的重要作用，认为情意不仅是行为的基础，还是智慧的基础，唯有借助情意教育和认知教育的统一，整体人格成长才有可能。人本主义理论对儿童的主体地位高度重视，反对行为主义理论把人看作环境的消极被动的接受者、忽略人的主观能动性的做法，强调发挥学习过程中儿童的主体性，要求教师不对儿童严格控制或横加干涉，要鼓励儿童大胆想象，甚至幻想，鼓励儿童在发现自我的情景中获得个人的发展。人本主义理论提出要允许儿童自由表达，确保儿童在既温暖亲切又轻松愉快的气氛中学习，即使儿童犯了错误，也不能打击其活动的积极性。</a:t>
            </a:r>
          </a:p>
        </p:txBody>
      </p:sp>
      <p:sp>
        <p:nvSpPr>
          <p:cNvPr id="4" name="文本框 3">
            <a:extLst>
              <a:ext uri="{FF2B5EF4-FFF2-40B4-BE49-F238E27FC236}">
                <a16:creationId xmlns:a16="http://schemas.microsoft.com/office/drawing/2014/main" id="{9AA53A58-AFEC-A896-BB85-8A740A570FA1}"/>
              </a:ext>
            </a:extLst>
          </p:cNvPr>
          <p:cNvSpPr txBox="1"/>
          <p:nvPr/>
        </p:nvSpPr>
        <p:spPr>
          <a:xfrm>
            <a:off x="863946" y="1270000"/>
            <a:ext cx="7192934" cy="954107"/>
          </a:xfrm>
          <a:prstGeom prst="rect">
            <a:avLst/>
          </a:prstGeom>
          <a:noFill/>
        </p:spPr>
        <p:txBody>
          <a:bodyPr wrap="square" rtlCol="0">
            <a:spAutoFit/>
          </a:bodyPr>
          <a:lstStyle/>
          <a:p>
            <a:r>
              <a:rPr lang="zh-CN" altLang="en-US" sz="2800" dirty="0"/>
              <a:t>五、 人本主义理论与幼儿园课程</a:t>
            </a:r>
            <a:endParaRPr lang="en-US" altLang="zh-CN" sz="2800" dirty="0"/>
          </a:p>
          <a:p>
            <a:r>
              <a:rPr lang="zh-CN" altLang="en-US" sz="2800" dirty="0"/>
              <a:t>（一） 人本主义理论的观点</a:t>
            </a:r>
          </a:p>
        </p:txBody>
      </p:sp>
    </p:spTree>
    <p:extLst>
      <p:ext uri="{BB962C8B-B14F-4D97-AF65-F5344CB8AC3E}">
        <p14:creationId xmlns:p14="http://schemas.microsoft.com/office/powerpoint/2010/main" val="2454007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FF790D-DEF9-B971-B971-0C7AB5C88AE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E42A822-FD6F-D610-450B-BBEEA1D07049}"/>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676B6D24-9C32-47D4-7F38-51321D5D1F2E}"/>
              </a:ext>
            </a:extLst>
          </p:cNvPr>
          <p:cNvSpPr>
            <a:spLocks noGrp="1"/>
          </p:cNvSpPr>
          <p:nvPr>
            <p:ph idx="1"/>
          </p:nvPr>
        </p:nvSpPr>
        <p:spPr>
          <a:xfrm>
            <a:off x="677334" y="2302829"/>
            <a:ext cx="9360746" cy="4412931"/>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受人本主义理论的影响，学前教育工作者在幼儿园课程设计与实施中努力研究儿童，将儿童的身心发展特点、学习特点和切实需要作为幼儿园课程设计的前提，也作为后继课程实施及评价的依据。</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在幼儿园课程设计中，为了真正体现儿童在学习活动中的主体地位，设计者力求尊重儿童，使课程建立在满足儿童需要的基础上，其中包括尊重儿童生理的、安全的、尊重的、情感的、学习的和自我实现的需要，如此使课程真正适合儿童；</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在幼儿园课程实施中，努力满足儿童活动主体性的要求，给予儿童自由选择、自主发展的权利，给儿童提供充分的自我表现的机会，鼓励儿童去积极发现和创造。</a:t>
            </a:r>
            <a:endParaRPr lang="en-US" altLang="zh-CN" dirty="0">
              <a:solidFill>
                <a:schemeClr val="tx1"/>
              </a:solidFill>
              <a:latin typeface="华文中宋" panose="02010600040101010101" pitchFamily="2" charset="-122"/>
              <a:ea typeface="华文中宋" panose="02010600040101010101" pitchFamily="2" charset="-122"/>
            </a:endParaRPr>
          </a:p>
          <a:p>
            <a:pPr>
              <a:lnSpc>
                <a:spcPct val="150000"/>
              </a:lnSpc>
            </a:pPr>
            <a:r>
              <a:rPr lang="zh-CN" altLang="en-US" dirty="0">
                <a:solidFill>
                  <a:schemeClr val="tx1"/>
                </a:solidFill>
                <a:latin typeface="华文中宋" panose="02010600040101010101" pitchFamily="2" charset="-122"/>
                <a:ea typeface="华文中宋" panose="02010600040101010101" pitchFamily="2" charset="-122"/>
              </a:rPr>
              <a:t>此外，受人本主义理论的启示，幼儿园课程设计和实施者在注重幼儿认知发展的同时，还重视幼儿情感的发展，课程目标旨在促进幼儿智力因素与非智力因素的整体协调发展。</a:t>
            </a:r>
          </a:p>
        </p:txBody>
      </p:sp>
      <p:sp>
        <p:nvSpPr>
          <p:cNvPr id="4" name="文本框 3">
            <a:extLst>
              <a:ext uri="{FF2B5EF4-FFF2-40B4-BE49-F238E27FC236}">
                <a16:creationId xmlns:a16="http://schemas.microsoft.com/office/drawing/2014/main" id="{715040D5-96B2-A088-DD5E-D57384912626}"/>
              </a:ext>
            </a:extLst>
          </p:cNvPr>
          <p:cNvSpPr txBox="1"/>
          <p:nvPr/>
        </p:nvSpPr>
        <p:spPr>
          <a:xfrm>
            <a:off x="863946" y="1270000"/>
            <a:ext cx="7192934" cy="954107"/>
          </a:xfrm>
          <a:prstGeom prst="rect">
            <a:avLst/>
          </a:prstGeom>
          <a:noFill/>
        </p:spPr>
        <p:txBody>
          <a:bodyPr wrap="square" rtlCol="0">
            <a:spAutoFit/>
          </a:bodyPr>
          <a:lstStyle/>
          <a:p>
            <a:r>
              <a:rPr lang="zh-CN" altLang="en-US" sz="2800" dirty="0"/>
              <a:t>五、 人本主义理论与幼儿园课程</a:t>
            </a:r>
            <a:endParaRPr lang="en-US" altLang="zh-CN" sz="2800" dirty="0"/>
          </a:p>
          <a:p>
            <a:r>
              <a:rPr lang="zh-CN" altLang="en-US" sz="2800" dirty="0"/>
              <a:t>（二） 人本主义理论对幼儿园课程的影响</a:t>
            </a:r>
          </a:p>
        </p:txBody>
      </p:sp>
    </p:spTree>
    <p:extLst>
      <p:ext uri="{BB962C8B-B14F-4D97-AF65-F5344CB8AC3E}">
        <p14:creationId xmlns:p14="http://schemas.microsoft.com/office/powerpoint/2010/main" val="38139515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9EBD05-E60D-F77B-4C4C-3199C0B9ED7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97EA167-C8BC-0552-9C13-55DC64B01F05}"/>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90CADC08-FD46-36B5-576B-8D983C8D4571}"/>
              </a:ext>
            </a:extLst>
          </p:cNvPr>
          <p:cNvSpPr>
            <a:spLocks noGrp="1"/>
          </p:cNvSpPr>
          <p:nvPr>
            <p:ph idx="1"/>
          </p:nvPr>
        </p:nvSpPr>
        <p:spPr>
          <a:xfrm>
            <a:off x="677334" y="1683069"/>
            <a:ext cx="9096586" cy="4372291"/>
          </a:xfrm>
        </p:spPr>
        <p:txBody>
          <a:bodyPr>
            <a:noAutofit/>
          </a:bodyPr>
          <a:lstStyle/>
          <a:p>
            <a:pPr>
              <a:lnSpc>
                <a:spcPct val="150000"/>
              </a:lnSpc>
            </a:pPr>
            <a:r>
              <a:rPr lang="zh-CN" altLang="en-US" sz="2000" dirty="0">
                <a:latin typeface="华文中宋" panose="02010600040101010101" pitchFamily="2" charset="-122"/>
                <a:ea typeface="华文中宋" panose="02010600040101010101" pitchFamily="2" charset="-122"/>
              </a:rPr>
              <a:t>哲学是对本体论、认识论和价值论等的探讨，是人们更深刻地理解事物的基础，因此，哲学是所有学科的基础学科和指导学科。，哲学制约着课程观的产生、发展和变革。作为幼儿园课程的理论基础之一，哲学为幼儿园课程提供有关知识的来源、知识的性质、知识的类别、认识过程以及知识的价值取向等方面的理性认识，促进相应幼儿园课程观的形成。</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从性质上来看，不同的哲学派别对世界、人生、知识和价值等有着不同甚至对立的观点，这些观点会直接或间接地制约课程理论，影响课程实践。就幼儿园课程理论与实践而言，受影响较多的哲学流派主要包括经验论、唯理论、实用主义哲学及存在主义哲学等。</a:t>
            </a:r>
          </a:p>
        </p:txBody>
      </p:sp>
    </p:spTree>
    <p:extLst>
      <p:ext uri="{BB962C8B-B14F-4D97-AF65-F5344CB8AC3E}">
        <p14:creationId xmlns:p14="http://schemas.microsoft.com/office/powerpoint/2010/main" val="14804660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4FD2CF-EB71-7790-ECFE-CE7FF372CF4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A680F26-C8C4-1330-20EE-E2E5001CBC2F}"/>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0C4DB5ED-F5C2-F261-4132-DF57ED9010E0}"/>
              </a:ext>
            </a:extLst>
          </p:cNvPr>
          <p:cNvSpPr>
            <a:spLocks noGrp="1"/>
          </p:cNvSpPr>
          <p:nvPr>
            <p:ph idx="1"/>
          </p:nvPr>
        </p:nvSpPr>
        <p:spPr>
          <a:xfrm>
            <a:off x="677334" y="2302829"/>
            <a:ext cx="9360746" cy="4412931"/>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经验论又称经验主义，它认为感性经验是一切知识和观念的唯一来源，较夸大来自人的感性经验或感性认识的作用和真实性，贬低甚至否定人的理性认识的作用和真实性。</a:t>
            </a:r>
            <a:endParaRPr lang="en-US" altLang="zh-CN" sz="2000" dirty="0">
              <a:solidFill>
                <a:schemeClr val="tx1"/>
              </a:solidFill>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经验论的主要代表人物之一是英国近代哲学家洛克（</a:t>
            </a:r>
            <a:r>
              <a:rPr lang="en-US" altLang="zh-CN" sz="2000" dirty="0" err="1">
                <a:solidFill>
                  <a:schemeClr val="tx1"/>
                </a:solidFill>
                <a:latin typeface="华文中宋" panose="02010600040101010101" pitchFamily="2" charset="-122"/>
                <a:ea typeface="华文中宋" panose="02010600040101010101" pitchFamily="2" charset="-122"/>
              </a:rPr>
              <a:t>J.Locke</a:t>
            </a:r>
            <a:r>
              <a:rPr lang="zh-CN" altLang="en-US" sz="2000" dirty="0">
                <a:solidFill>
                  <a:schemeClr val="tx1"/>
                </a:solidFill>
                <a:latin typeface="华文中宋" panose="02010600040101010101" pitchFamily="2" charset="-122"/>
                <a:ea typeface="华文中宋" panose="02010600040101010101" pitchFamily="2" charset="-122"/>
              </a:rPr>
              <a:t>），他提出了彻底经验论的“白板说”，提出儿童的心灵就像“一张白纸或一块板，是可以随心所欲地做成什么式样的”。洛克认为，全部知识建立在经验之上，知识归根结底是来源于经验的。洛克的这些思想，使他的认识论带上了明显的机械论和形而上学的色彩，无法说明人的认识具有能动性的一面，不能很好地解释认识的起源，尤其是逻辑范畴与规律的起源问题。</a:t>
            </a:r>
          </a:p>
          <a:p>
            <a:pPr marL="0" indent="0">
              <a:lnSpc>
                <a:spcPct val="150000"/>
              </a:lnSpc>
              <a:buNone/>
            </a:pPr>
            <a:endParaRPr lang="zh-CN" altLang="en-US" sz="2000" dirty="0">
              <a:solidFill>
                <a:schemeClr val="tx1"/>
              </a:solidFill>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F8F6A274-837F-9142-5252-4D7D3A22E47D}"/>
              </a:ext>
            </a:extLst>
          </p:cNvPr>
          <p:cNvSpPr txBox="1"/>
          <p:nvPr/>
        </p:nvSpPr>
        <p:spPr>
          <a:xfrm>
            <a:off x="863946" y="1270000"/>
            <a:ext cx="7192934" cy="954107"/>
          </a:xfrm>
          <a:prstGeom prst="rect">
            <a:avLst/>
          </a:prstGeom>
          <a:noFill/>
        </p:spPr>
        <p:txBody>
          <a:bodyPr wrap="square" rtlCol="0">
            <a:spAutoFit/>
          </a:bodyPr>
          <a:lstStyle/>
          <a:p>
            <a:r>
              <a:rPr lang="zh-CN" altLang="en-US" sz="2800" dirty="0"/>
              <a:t>一、 经验论与幼儿园课程</a:t>
            </a:r>
          </a:p>
          <a:p>
            <a:r>
              <a:rPr lang="zh-CN" altLang="en-US" sz="2800" dirty="0"/>
              <a:t>（一） 经验论的观点</a:t>
            </a:r>
          </a:p>
        </p:txBody>
      </p:sp>
    </p:spTree>
    <p:extLst>
      <p:ext uri="{BB962C8B-B14F-4D97-AF65-F5344CB8AC3E}">
        <p14:creationId xmlns:p14="http://schemas.microsoft.com/office/powerpoint/2010/main" val="35254668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7C1A7D-7AFA-31EE-41E6-1D5D4977B7F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797B4B9-75E9-D78C-8D78-159C7E83C865}"/>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8B5CBF55-49D6-05EC-6D7F-DF1FB7E66215}"/>
              </a:ext>
            </a:extLst>
          </p:cNvPr>
          <p:cNvSpPr>
            <a:spLocks noGrp="1"/>
          </p:cNvSpPr>
          <p:nvPr>
            <p:ph idx="1"/>
          </p:nvPr>
        </p:nvSpPr>
        <p:spPr>
          <a:xfrm>
            <a:off x="677334" y="2302829"/>
            <a:ext cx="9360746" cy="4412931"/>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经验论这一哲学流派对人类知识的来源和性质的解释，曾一度影响着幼儿园课程设计与实施的思路和实践。如意大利著名教育家蒙台梭利受经验论的影响，其创立的课程模式带有相当强烈的经验主义色彩。蒙台梭利认为儿童有一种内在的生命力，表现为儿童期是各种心理机能发展的敏感期，特别是感官发展的敏感期，对人类文化知识的传递，要通过儿童的各种感官</a:t>
            </a:r>
            <a:r>
              <a:rPr lang="en-US" altLang="zh-CN" sz="2000" dirty="0">
                <a:solidFill>
                  <a:schemeClr val="tx1"/>
                </a:solidFill>
                <a:latin typeface="华文中宋" panose="02010600040101010101" pitchFamily="2" charset="-122"/>
                <a:ea typeface="华文中宋" panose="02010600040101010101" pitchFamily="2" charset="-122"/>
              </a:rPr>
              <a:t>——</a:t>
            </a:r>
            <a:r>
              <a:rPr lang="zh-CN" altLang="en-US" sz="2000" dirty="0">
                <a:solidFill>
                  <a:schemeClr val="tx1"/>
                </a:solidFill>
                <a:latin typeface="华文中宋" panose="02010600040101010101" pitchFamily="2" charset="-122"/>
                <a:ea typeface="华文中宋" panose="02010600040101010101" pitchFamily="2" charset="-122"/>
              </a:rPr>
              <a:t>视觉、听觉、嗅觉、味觉和触觉等来进行。因此，蒙台梭利创设的教学法体系十分重视儿童的感官教育，强调儿童的感官训练和肌肉练习。她专门设计了一整套全面训练儿童感觉发展的教具和儿童进行动作练习的器械、设备等，让儿童在教师创设的“有准备的环境”中进行自由活动、实现自我教育，从而获得相应的感觉经验与认识。</a:t>
            </a:r>
          </a:p>
        </p:txBody>
      </p:sp>
      <p:sp>
        <p:nvSpPr>
          <p:cNvPr id="4" name="文本框 3">
            <a:extLst>
              <a:ext uri="{FF2B5EF4-FFF2-40B4-BE49-F238E27FC236}">
                <a16:creationId xmlns:a16="http://schemas.microsoft.com/office/drawing/2014/main" id="{2C61F230-A5D2-711F-E16B-AD7C3E7FD8BF}"/>
              </a:ext>
            </a:extLst>
          </p:cNvPr>
          <p:cNvSpPr txBox="1"/>
          <p:nvPr/>
        </p:nvSpPr>
        <p:spPr>
          <a:xfrm>
            <a:off x="863946" y="1270000"/>
            <a:ext cx="7192934" cy="954107"/>
          </a:xfrm>
          <a:prstGeom prst="rect">
            <a:avLst/>
          </a:prstGeom>
          <a:noFill/>
        </p:spPr>
        <p:txBody>
          <a:bodyPr wrap="square" rtlCol="0">
            <a:spAutoFit/>
          </a:bodyPr>
          <a:lstStyle/>
          <a:p>
            <a:r>
              <a:rPr lang="zh-CN" altLang="en-US" sz="2800" dirty="0"/>
              <a:t>一、 经验论与幼儿园课程</a:t>
            </a:r>
          </a:p>
          <a:p>
            <a:r>
              <a:rPr lang="zh-CN" altLang="en-US" sz="2800" dirty="0"/>
              <a:t>（二） 经验论对幼儿园课程的影响</a:t>
            </a:r>
          </a:p>
        </p:txBody>
      </p:sp>
    </p:spTree>
    <p:extLst>
      <p:ext uri="{BB962C8B-B14F-4D97-AF65-F5344CB8AC3E}">
        <p14:creationId xmlns:p14="http://schemas.microsoft.com/office/powerpoint/2010/main" val="3947416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AED1417-5AE7-999D-94F6-5FAFB97D89FC}"/>
              </a:ext>
            </a:extLst>
          </p:cNvPr>
          <p:cNvSpPr>
            <a:spLocks noGrp="1"/>
          </p:cNvSpPr>
          <p:nvPr>
            <p:ph idx="1"/>
          </p:nvPr>
        </p:nvSpPr>
        <p:spPr>
          <a:xfrm>
            <a:off x="606213" y="952777"/>
            <a:ext cx="8652561" cy="526514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了解幼儿园课程的理论基础就是探寻幼儿园课程理论与心理学、哲学、社会学等基础学科之间的关系，是幼儿园课程研究的重要内容。一般来说，幼儿园课程需要从各相关基础学科的研究和理论中获得视野、借鉴与发展。一种理论可以用来解释和预测幼儿的学习与行为，帮助教师设计和实施幼儿园课程。关于幼儿学习和发展的理论有很多种，随着儿童研究不断取得进展，心理学家、哲学家和社会学家提出了不同的关于儿童如何学习和发展、幼儿园课程如何设计和实施的理论。每一种理论对儿童的学习与发展的看法及对幼儿园课程设计与实施的建议都有着自己独特的视角和见解，有其可借鉴之处，我们有必要全面综合地了解这些构成幼儿园课程基础的理论观点及其对幼儿园课程的影响，以在幼儿园课程实践中做好适合我国文化背景及幼儿园自身发展特点的适宜的课程决策。</a:t>
            </a:r>
          </a:p>
        </p:txBody>
      </p:sp>
    </p:spTree>
    <p:extLst>
      <p:ext uri="{BB962C8B-B14F-4D97-AF65-F5344CB8AC3E}">
        <p14:creationId xmlns:p14="http://schemas.microsoft.com/office/powerpoint/2010/main" val="16365439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BB23F-A9F9-F2B9-C2E6-7820B0F450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DBDD317-9017-DAF7-B60B-2D84AE436409}"/>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C5D00E0C-6737-AF80-39ED-01DF33219582}"/>
              </a:ext>
            </a:extLst>
          </p:cNvPr>
          <p:cNvSpPr>
            <a:spLocks noGrp="1"/>
          </p:cNvSpPr>
          <p:nvPr>
            <p:ph idx="1"/>
          </p:nvPr>
        </p:nvSpPr>
        <p:spPr>
          <a:xfrm>
            <a:off x="677334" y="2302829"/>
            <a:ext cx="9360746" cy="4412931"/>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唯理论是与经验论相对立的哲学流派，又被称为理性主义。唯理论者认为，具有普遍必然性的可靠知识不是也不可能来自后天的经验，而是从先天的、无可否认的“自明之理”出发，经过严密的逻辑推理得到的。他们往往把这种“自明之理”说成是人心中与生俱来的“天赋观念”。唯理论者认为，物质世界是变幻多端、无根可寻的，只有理念才是真实的、永恒的、唯一的客观存在。只有依靠理性才能直接把握到事物本质的那种“理性直观知识”；又或者说，依靠理性进行逻辑推理得来的理性认识，才是一种可靠的知识。人类认识的过程就是通过天赋的理性而获得真正的、永恒的知识与真理的过程。</a:t>
            </a:r>
          </a:p>
        </p:txBody>
      </p:sp>
      <p:sp>
        <p:nvSpPr>
          <p:cNvPr id="4" name="文本框 3">
            <a:extLst>
              <a:ext uri="{FF2B5EF4-FFF2-40B4-BE49-F238E27FC236}">
                <a16:creationId xmlns:a16="http://schemas.microsoft.com/office/drawing/2014/main" id="{CEEDA581-7DB1-57BB-4841-97D6A9C682D2}"/>
              </a:ext>
            </a:extLst>
          </p:cNvPr>
          <p:cNvSpPr txBox="1"/>
          <p:nvPr/>
        </p:nvSpPr>
        <p:spPr>
          <a:xfrm>
            <a:off x="863946" y="1270000"/>
            <a:ext cx="7192934" cy="954107"/>
          </a:xfrm>
          <a:prstGeom prst="rect">
            <a:avLst/>
          </a:prstGeom>
          <a:noFill/>
        </p:spPr>
        <p:txBody>
          <a:bodyPr wrap="square" rtlCol="0">
            <a:spAutoFit/>
          </a:bodyPr>
          <a:lstStyle/>
          <a:p>
            <a:r>
              <a:rPr lang="zh-CN" altLang="en-US" sz="2800" dirty="0"/>
              <a:t>二、 唯理论与幼儿园课程</a:t>
            </a:r>
          </a:p>
          <a:p>
            <a:r>
              <a:rPr lang="zh-CN" altLang="en-US" sz="2800" dirty="0"/>
              <a:t>（一） 唯理论的观点</a:t>
            </a:r>
          </a:p>
        </p:txBody>
      </p:sp>
    </p:spTree>
    <p:extLst>
      <p:ext uri="{BB962C8B-B14F-4D97-AF65-F5344CB8AC3E}">
        <p14:creationId xmlns:p14="http://schemas.microsoft.com/office/powerpoint/2010/main" val="40036774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39ABD2-EA14-1F9F-98E5-DC80C139178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FF2E2E3-D576-1B94-F0D1-489A0522B198}"/>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D021A04D-53AD-A5E7-C4E3-017921E4F8F7}"/>
              </a:ext>
            </a:extLst>
          </p:cNvPr>
          <p:cNvSpPr>
            <a:spLocks noGrp="1"/>
          </p:cNvSpPr>
          <p:nvPr>
            <p:ph idx="1"/>
          </p:nvPr>
        </p:nvSpPr>
        <p:spPr>
          <a:xfrm>
            <a:off x="677334" y="2302829"/>
            <a:ext cx="9015306" cy="4412931"/>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唯理论的哲学思想也曾影响过幼儿园课程设计与实施的理论和实践。例如，德国著名儿童教育家福禄贝尔受其影响，认为是神创造了人和自然，人性和自然反映了与上帝的统一，从而使福禄贝尔的幼儿教育思想和实践体系明显带有万物有神论的宗教神秘主义色彩。福禄贝尔认为，宇宙是一个统一体，其中心是神，人和宇宙万物普遍具有神的本原。他认为，儿童具有活动、认识、艺术和宗教四种本能，强调儿童自身活动的重要性，强调游戏是早期教育的基础。福禄贝尔还专门设计了“恩物”来促进儿童的自身活动，指导儿童的自由游戏。然而，由于受到先验哲学的影响，福禄贝尔设计的供儿童游戏和活动的“恩物”材料，被赋予了一种象征的意义，因为在福禄贝尔看来，“恩物”的作用不仅在于帮助儿童理解物体的物理属性，学习生活、数学和美等三种形式的知识，更在于帮助儿童理解人、神和自然之间的关系。</a:t>
            </a:r>
          </a:p>
        </p:txBody>
      </p:sp>
      <p:sp>
        <p:nvSpPr>
          <p:cNvPr id="4" name="文本框 3">
            <a:extLst>
              <a:ext uri="{FF2B5EF4-FFF2-40B4-BE49-F238E27FC236}">
                <a16:creationId xmlns:a16="http://schemas.microsoft.com/office/drawing/2014/main" id="{6BA417EC-DECF-EB04-E1D0-FEE107E40608}"/>
              </a:ext>
            </a:extLst>
          </p:cNvPr>
          <p:cNvSpPr txBox="1"/>
          <p:nvPr/>
        </p:nvSpPr>
        <p:spPr>
          <a:xfrm>
            <a:off x="863946" y="1270000"/>
            <a:ext cx="7192934" cy="954107"/>
          </a:xfrm>
          <a:prstGeom prst="rect">
            <a:avLst/>
          </a:prstGeom>
          <a:noFill/>
        </p:spPr>
        <p:txBody>
          <a:bodyPr wrap="square" rtlCol="0">
            <a:spAutoFit/>
          </a:bodyPr>
          <a:lstStyle/>
          <a:p>
            <a:r>
              <a:rPr lang="zh-CN" altLang="en-US" sz="2800" dirty="0"/>
              <a:t>二、 唯理论与幼儿园课程</a:t>
            </a:r>
          </a:p>
          <a:p>
            <a:r>
              <a:rPr lang="zh-CN" altLang="en-US" sz="2800" dirty="0"/>
              <a:t>（二） 唯理论对幼儿园课程的影响</a:t>
            </a:r>
          </a:p>
        </p:txBody>
      </p:sp>
    </p:spTree>
    <p:extLst>
      <p:ext uri="{BB962C8B-B14F-4D97-AF65-F5344CB8AC3E}">
        <p14:creationId xmlns:p14="http://schemas.microsoft.com/office/powerpoint/2010/main" val="3319274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CFF94-31F2-2C19-C752-EA4A0802516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BDC502C-888A-9482-AFF2-45ED60BDC122}"/>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0AEB29BE-BC21-4321-9E6A-D60B8FC58260}"/>
              </a:ext>
            </a:extLst>
          </p:cNvPr>
          <p:cNvSpPr>
            <a:spLocks noGrp="1"/>
          </p:cNvSpPr>
          <p:nvPr>
            <p:ph idx="1"/>
          </p:nvPr>
        </p:nvSpPr>
        <p:spPr>
          <a:xfrm>
            <a:off x="677334" y="2302829"/>
            <a:ext cx="9015306" cy="4412931"/>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实用主义哲学主要源自美国，产生于</a:t>
            </a:r>
            <a:r>
              <a:rPr lang="en-US" altLang="zh-CN" dirty="0">
                <a:solidFill>
                  <a:schemeClr val="tx1"/>
                </a:solidFill>
                <a:latin typeface="华文中宋" panose="02010600040101010101" pitchFamily="2" charset="-122"/>
                <a:ea typeface="华文中宋" panose="02010600040101010101" pitchFamily="2" charset="-122"/>
              </a:rPr>
              <a:t>19</a:t>
            </a:r>
            <a:r>
              <a:rPr lang="zh-CN" altLang="en-US" dirty="0">
                <a:solidFill>
                  <a:schemeClr val="tx1"/>
                </a:solidFill>
                <a:latin typeface="华文中宋" panose="02010600040101010101" pitchFamily="2" charset="-122"/>
                <a:ea typeface="华文中宋" panose="02010600040101010101" pitchFamily="2" charset="-122"/>
              </a:rPr>
              <a:t>世纪向</a:t>
            </a:r>
            <a:r>
              <a:rPr lang="en-US" altLang="zh-CN" dirty="0">
                <a:solidFill>
                  <a:schemeClr val="tx1"/>
                </a:solidFill>
                <a:latin typeface="华文中宋" panose="02010600040101010101" pitchFamily="2" charset="-122"/>
                <a:ea typeface="华文中宋" panose="02010600040101010101" pitchFamily="2" charset="-122"/>
              </a:rPr>
              <a:t>20</a:t>
            </a:r>
            <a:r>
              <a:rPr lang="zh-CN" altLang="en-US" dirty="0">
                <a:solidFill>
                  <a:schemeClr val="tx1"/>
                </a:solidFill>
                <a:latin typeface="华文中宋" panose="02010600040101010101" pitchFamily="2" charset="-122"/>
                <a:ea typeface="华文中宋" panose="02010600040101010101" pitchFamily="2" charset="-122"/>
              </a:rPr>
              <a:t>世纪过渡之际，代表人物是法国哲学家、启蒙思想家卢梭和美国哲学家杜威。科学的发展使社会接受了对现象的科学解释，并认识到了变化的力量，由此，实用主义哲学对经验论和唯理论的哲学流派提出了挑战。实用主义哲学反对把主体与对象、经验与自然人为割裂的“二元论”思想，主张任何知识的获得都包含行动的因素。这就是说，没有行动就没有知识，反之，知识也因为能指引行动而更具有价值。实用主义哲学认为真理是一个随时间演化的概念，人们在生活中必须做的是考察他们所处时代的环境，并在他们所处的时代和文化的框架内，对什么使得生活有意义进行判断。实用主义哲学以经验作为现实世界的基础，他们认为知识来源于基于行动的经验，反对脱离儿童现实生活的间接经验</a:t>
            </a:r>
            <a:r>
              <a:rPr lang="en-US" altLang="zh-CN" dirty="0">
                <a:solidFill>
                  <a:schemeClr val="tx1"/>
                </a:solidFill>
                <a:latin typeface="华文中宋" panose="02010600040101010101" pitchFamily="2" charset="-122"/>
                <a:ea typeface="华文中宋" panose="02010600040101010101" pitchFamily="2" charset="-122"/>
              </a:rPr>
              <a:t>——</a:t>
            </a:r>
            <a:r>
              <a:rPr lang="zh-CN" altLang="en-US" dirty="0">
                <a:solidFill>
                  <a:schemeClr val="tx1"/>
                </a:solidFill>
                <a:latin typeface="华文中宋" panose="02010600040101010101" pitchFamily="2" charset="-122"/>
                <a:ea typeface="华文中宋" panose="02010600040101010101" pitchFamily="2" charset="-122"/>
              </a:rPr>
              <a:t>书本知识，认为直接经验</a:t>
            </a:r>
            <a:r>
              <a:rPr lang="en-US" altLang="zh-CN" dirty="0">
                <a:solidFill>
                  <a:schemeClr val="tx1"/>
                </a:solidFill>
                <a:latin typeface="华文中宋" panose="02010600040101010101" pitchFamily="2" charset="-122"/>
                <a:ea typeface="华文中宋" panose="02010600040101010101" pitchFamily="2" charset="-122"/>
              </a:rPr>
              <a:t>——</a:t>
            </a:r>
            <a:r>
              <a:rPr lang="zh-CN" altLang="en-US" dirty="0">
                <a:solidFill>
                  <a:schemeClr val="tx1"/>
                </a:solidFill>
                <a:latin typeface="华文中宋" panose="02010600040101010101" pitchFamily="2" charset="-122"/>
                <a:ea typeface="华文中宋" panose="02010600040101010101" pitchFamily="2" charset="-122"/>
              </a:rPr>
              <a:t>儿童通过自己的活动所获得的关于自然的知识和关于社会的知识是最有价值与意义的。</a:t>
            </a:r>
          </a:p>
        </p:txBody>
      </p:sp>
      <p:sp>
        <p:nvSpPr>
          <p:cNvPr id="4" name="文本框 3">
            <a:extLst>
              <a:ext uri="{FF2B5EF4-FFF2-40B4-BE49-F238E27FC236}">
                <a16:creationId xmlns:a16="http://schemas.microsoft.com/office/drawing/2014/main" id="{C33E9A2A-207B-C5B0-C4BA-3D568B977086}"/>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 实用主义哲学与幼儿园课程</a:t>
            </a:r>
          </a:p>
          <a:p>
            <a:r>
              <a:rPr lang="zh-CN" altLang="en-US" sz="2800" dirty="0"/>
              <a:t>（一） 实用主义哲学的观点</a:t>
            </a:r>
          </a:p>
        </p:txBody>
      </p:sp>
    </p:spTree>
    <p:extLst>
      <p:ext uri="{BB962C8B-B14F-4D97-AF65-F5344CB8AC3E}">
        <p14:creationId xmlns:p14="http://schemas.microsoft.com/office/powerpoint/2010/main" val="8732153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97157-3FB6-F853-3580-ABD41591223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ECB8463-28BB-EE26-B3D3-FBACC0EE0B92}"/>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4255EE03-01A5-CCE4-5C52-30FBBE0CFF30}"/>
              </a:ext>
            </a:extLst>
          </p:cNvPr>
          <p:cNvSpPr>
            <a:spLocks noGrp="1"/>
          </p:cNvSpPr>
          <p:nvPr>
            <p:ph idx="1"/>
          </p:nvPr>
        </p:nvSpPr>
        <p:spPr>
          <a:xfrm>
            <a:off x="677334" y="2302829"/>
            <a:ext cx="9604586" cy="4412931"/>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杜威主张将课程与儿童的经验结合起来，以儿童的活动和行动作为课程的出发点与中心，重视让儿童“在做中学”的经验课程，认为应通过儿童的活动使教育机构成为儿童生长的地方，而不是学习现成教材的地方。</a:t>
            </a:r>
            <a:endParaRPr lang="en-US" altLang="zh-CN" dirty="0">
              <a:solidFill>
                <a:schemeClr val="tx1"/>
              </a:solidFill>
              <a:latin typeface="华文中宋" panose="02010600040101010101" pitchFamily="2" charset="-122"/>
              <a:ea typeface="华文中宋" panose="02010600040101010101" pitchFamily="2" charset="-122"/>
            </a:endParaRPr>
          </a:p>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实用主义哲学对幼儿园课程的设计和实施产生过非常大的影响。国内外有许多早期教育方案和幼儿园课程模式，都是建立在实用主义哲学思想的基础上的。</a:t>
            </a:r>
            <a:endParaRPr lang="en-US" altLang="zh-CN" dirty="0">
              <a:solidFill>
                <a:schemeClr val="tx1"/>
              </a:solidFill>
              <a:latin typeface="华文中宋" panose="02010600040101010101" pitchFamily="2" charset="-122"/>
              <a:ea typeface="华文中宋" panose="02010600040101010101" pitchFamily="2" charset="-122"/>
            </a:endParaRPr>
          </a:p>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当前，实用主义哲学以行动为核心的知识观和教育观，对幼儿园课程改革实践产生的影响也是重大的。具体而言，课程即教育活动及学习经验的幼儿园课程定义观得到了广泛的认可和接纳，幼儿园课程内容更多地围绕幼儿的生活经验、兴趣、需要来选择和组织安排，幼儿园课程实施强调幼儿运用感官进行实践活动，强调从做中学，突出幼儿在与环境交互作用基础上的直接经验的获得，由此，幼儿通过自身的行动获得的实际经验和体验与课程紧密联系在一起。</a:t>
            </a:r>
          </a:p>
          <a:p>
            <a:pPr marL="0" indent="0">
              <a:lnSpc>
                <a:spcPct val="150000"/>
              </a:lnSpc>
              <a:buNone/>
            </a:pPr>
            <a:endParaRPr lang="zh-CN" altLang="en-US" dirty="0">
              <a:solidFill>
                <a:schemeClr val="tx1"/>
              </a:solidFill>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3A2B629F-88D7-B28C-D100-2D97D5EC2CDF}"/>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 实用主义哲学与幼儿园课程</a:t>
            </a:r>
          </a:p>
          <a:p>
            <a:r>
              <a:rPr lang="zh-CN" altLang="en-US" sz="2800" dirty="0"/>
              <a:t>（二） 实用主义哲学对幼儿园课程的影响</a:t>
            </a:r>
          </a:p>
        </p:txBody>
      </p:sp>
    </p:spTree>
    <p:extLst>
      <p:ext uri="{BB962C8B-B14F-4D97-AF65-F5344CB8AC3E}">
        <p14:creationId xmlns:p14="http://schemas.microsoft.com/office/powerpoint/2010/main" val="10545885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DA1E11-4734-F2E7-98DC-8442B4762EC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51B4D17-B809-BDE0-24DF-5D530EC24399}"/>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63CBB53B-EA76-5808-7DED-A9E9D95F976A}"/>
              </a:ext>
            </a:extLst>
          </p:cNvPr>
          <p:cNvSpPr>
            <a:spLocks noGrp="1"/>
          </p:cNvSpPr>
          <p:nvPr>
            <p:ph idx="1"/>
          </p:nvPr>
        </p:nvSpPr>
        <p:spPr>
          <a:xfrm>
            <a:off x="677334" y="2302829"/>
            <a:ext cx="9604586" cy="4412931"/>
          </a:xfrm>
        </p:spPr>
        <p:txBody>
          <a:bodyPr>
            <a:no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存在主义哲学，又称生存主义，也是当代西方哲学的主要流派之一。存在主义哲学源于</a:t>
            </a:r>
            <a:r>
              <a:rPr lang="en-US" altLang="zh-CN" sz="2000" dirty="0">
                <a:solidFill>
                  <a:schemeClr val="tx1"/>
                </a:solidFill>
                <a:latin typeface="华文中宋" panose="02010600040101010101" pitchFamily="2" charset="-122"/>
                <a:ea typeface="华文中宋" panose="02010600040101010101" pitchFamily="2" charset="-122"/>
              </a:rPr>
              <a:t>20</a:t>
            </a:r>
            <a:r>
              <a:rPr lang="zh-CN" altLang="en-US" sz="2000" dirty="0">
                <a:solidFill>
                  <a:schemeClr val="tx1"/>
                </a:solidFill>
                <a:latin typeface="华文中宋" panose="02010600040101010101" pitchFamily="2" charset="-122"/>
                <a:ea typeface="华文中宋" panose="02010600040101010101" pitchFamily="2" charset="-122"/>
              </a:rPr>
              <a:t>世纪前的欧洲哲学，最早由德国哲学家海德格尔（</a:t>
            </a:r>
            <a:r>
              <a:rPr lang="en-US" altLang="zh-CN" sz="2000" dirty="0" err="1">
                <a:solidFill>
                  <a:schemeClr val="tx1"/>
                </a:solidFill>
                <a:latin typeface="华文中宋" panose="02010600040101010101" pitchFamily="2" charset="-122"/>
                <a:ea typeface="华文中宋" panose="02010600040101010101" pitchFamily="2" charset="-122"/>
              </a:rPr>
              <a:t>M.Heidegger</a:t>
            </a:r>
            <a:r>
              <a:rPr lang="zh-CN" altLang="en-US" sz="2000" dirty="0">
                <a:solidFill>
                  <a:schemeClr val="tx1"/>
                </a:solidFill>
                <a:latin typeface="华文中宋" panose="02010600040101010101" pitchFamily="2" charset="-122"/>
                <a:ea typeface="华文中宋" panose="02010600040101010101" pitchFamily="2" charset="-122"/>
              </a:rPr>
              <a:t>）提出。存在主义哲学以人为中心、尊重人的个性和自由，认为人是在无意义的宇宙中生活，人的存在本身并没有太大的意义，但人可以在存在的基础上自我造就。存在主义哲学主张对情景做选择，选择是个体行为，选择后的决定导致个人的自定义，最后形成个人的本质。存在主义哲学从个人的主体性出发来看世界，善、真实和现实是个人界定的，现实是由存在、主观选择的真理和自由的善组成的世界。在存在主义者眼中，几乎没有标准、习俗、传统或永恒的真理。</a:t>
            </a:r>
          </a:p>
        </p:txBody>
      </p:sp>
      <p:sp>
        <p:nvSpPr>
          <p:cNvPr id="4" name="文本框 3">
            <a:extLst>
              <a:ext uri="{FF2B5EF4-FFF2-40B4-BE49-F238E27FC236}">
                <a16:creationId xmlns:a16="http://schemas.microsoft.com/office/drawing/2014/main" id="{718D2956-0E35-AB43-153D-42FF4B29A84C}"/>
              </a:ext>
            </a:extLst>
          </p:cNvPr>
          <p:cNvSpPr txBox="1"/>
          <p:nvPr/>
        </p:nvSpPr>
        <p:spPr>
          <a:xfrm>
            <a:off x="863946" y="1270000"/>
            <a:ext cx="7192934" cy="954107"/>
          </a:xfrm>
          <a:prstGeom prst="rect">
            <a:avLst/>
          </a:prstGeom>
          <a:noFill/>
        </p:spPr>
        <p:txBody>
          <a:bodyPr wrap="square" rtlCol="0">
            <a:spAutoFit/>
          </a:bodyPr>
          <a:lstStyle/>
          <a:p>
            <a:r>
              <a:rPr lang="zh-CN" altLang="en-US" sz="2800" dirty="0"/>
              <a:t>四、 存在主义哲学与幼儿园课程</a:t>
            </a:r>
            <a:endParaRPr lang="en-US" altLang="zh-CN" sz="2800" dirty="0"/>
          </a:p>
          <a:p>
            <a:r>
              <a:rPr lang="zh-CN" altLang="en-US" sz="2800" dirty="0"/>
              <a:t>（一） 存在主义哲学的观点</a:t>
            </a:r>
          </a:p>
        </p:txBody>
      </p:sp>
    </p:spTree>
    <p:extLst>
      <p:ext uri="{BB962C8B-B14F-4D97-AF65-F5344CB8AC3E}">
        <p14:creationId xmlns:p14="http://schemas.microsoft.com/office/powerpoint/2010/main" val="3529849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499669-5E5E-A57E-C0F2-4CD57CA1F49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2B1532D-524C-9674-EFF3-D26E6FE28ABA}"/>
              </a:ext>
            </a:extLst>
          </p:cNvPr>
          <p:cNvSpPr>
            <a:spLocks noGrp="1"/>
          </p:cNvSpPr>
          <p:nvPr>
            <p:ph type="title"/>
          </p:nvPr>
        </p:nvSpPr>
        <p:spPr/>
        <p:txBody>
          <a:bodyPr/>
          <a:lstStyle/>
          <a:p>
            <a:r>
              <a:rPr lang="zh-CN" altLang="en-US" dirty="0"/>
              <a:t>第二节  幼儿园课程的哲学基础</a:t>
            </a:r>
          </a:p>
        </p:txBody>
      </p:sp>
      <p:sp>
        <p:nvSpPr>
          <p:cNvPr id="3" name="内容占位符 2">
            <a:extLst>
              <a:ext uri="{FF2B5EF4-FFF2-40B4-BE49-F238E27FC236}">
                <a16:creationId xmlns:a16="http://schemas.microsoft.com/office/drawing/2014/main" id="{EDE1B33A-131E-7727-2A85-C41FDFF6012A}"/>
              </a:ext>
            </a:extLst>
          </p:cNvPr>
          <p:cNvSpPr>
            <a:spLocks noGrp="1"/>
          </p:cNvSpPr>
          <p:nvPr>
            <p:ph idx="1"/>
          </p:nvPr>
        </p:nvSpPr>
        <p:spPr>
          <a:xfrm>
            <a:off x="728134" y="2131734"/>
            <a:ext cx="9604586" cy="4736426"/>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从存在主义哲学出发，存在主义者倡导让学生自由选择学习内容，自由决定真伪的标准，并以此标准判断真理；没有针对所有学生的统一课程规则。存在主义的教育哲学认为，在课程设计和编制中，应尽量避免系统化的知识和结构化的学科，要尊重儿童个人的、主观的选择自由，让儿童能够从多种学习情景中做出选择，从自己所期待的过程中去学习。存在主义者认为，教育是发展儿童自由选择意识、唤醒自我的责任感的过程，要让儿童明白选择的意义，并为自己的选择负责。崇尚存在主义的教育家主张通过哲学的对话让儿童表现选择的行为，引发儿童个人回应、提问，让儿童自主地表达表现。</a:t>
            </a:r>
          </a:p>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从存在主义哲学的思想出发，幼儿园课程的设计和实施中较关注及强调儿童的选择权利，幼儿园课程设计和实施者努力去创设一种丰富的环境、提供多样的材料，让幼儿能够有自由选择的机会，并让幼儿学会在课程内容中做出选择，以培养幼儿感官和兴趣基础上的个人选择能力及自由操作和表现的能力。</a:t>
            </a:r>
          </a:p>
        </p:txBody>
      </p:sp>
      <p:sp>
        <p:nvSpPr>
          <p:cNvPr id="4" name="文本框 3">
            <a:extLst>
              <a:ext uri="{FF2B5EF4-FFF2-40B4-BE49-F238E27FC236}">
                <a16:creationId xmlns:a16="http://schemas.microsoft.com/office/drawing/2014/main" id="{2D6D3D9B-FD24-1982-0C48-2C5314D47EB7}"/>
              </a:ext>
            </a:extLst>
          </p:cNvPr>
          <p:cNvSpPr txBox="1"/>
          <p:nvPr/>
        </p:nvSpPr>
        <p:spPr>
          <a:xfrm>
            <a:off x="863946" y="1270000"/>
            <a:ext cx="7192934" cy="954107"/>
          </a:xfrm>
          <a:prstGeom prst="rect">
            <a:avLst/>
          </a:prstGeom>
          <a:noFill/>
        </p:spPr>
        <p:txBody>
          <a:bodyPr wrap="square" rtlCol="0">
            <a:spAutoFit/>
          </a:bodyPr>
          <a:lstStyle/>
          <a:p>
            <a:r>
              <a:rPr lang="zh-CN" altLang="en-US" sz="2800" dirty="0"/>
              <a:t>四、 存在主义哲学与幼儿园课程</a:t>
            </a:r>
            <a:endParaRPr lang="en-US" altLang="zh-CN" sz="2800" dirty="0"/>
          </a:p>
          <a:p>
            <a:r>
              <a:rPr lang="zh-CN" altLang="en-US" sz="2800" dirty="0"/>
              <a:t>（二） 存在主义哲学对幼儿园课程的影响</a:t>
            </a:r>
          </a:p>
        </p:txBody>
      </p:sp>
    </p:spTree>
    <p:extLst>
      <p:ext uri="{BB962C8B-B14F-4D97-AF65-F5344CB8AC3E}">
        <p14:creationId xmlns:p14="http://schemas.microsoft.com/office/powerpoint/2010/main" val="2686340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66F3F-B075-0A1C-E241-58E28F611C1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BB96F22-4883-6B46-9C3A-FD7157A973DF}"/>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FB54C215-7959-63DA-75DA-48E28C9F76B0}"/>
              </a:ext>
            </a:extLst>
          </p:cNvPr>
          <p:cNvSpPr>
            <a:spLocks noGrp="1"/>
          </p:cNvSpPr>
          <p:nvPr>
            <p:ph idx="1"/>
          </p:nvPr>
        </p:nvSpPr>
        <p:spPr>
          <a:xfrm>
            <a:off x="677334" y="1683069"/>
            <a:ext cx="9391226" cy="4372291"/>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社会学是研究社会事实的、拥有多重范式的学科，是从社会哲学演化而来的一门现代学科。</a:t>
            </a:r>
            <a:r>
              <a:rPr lang="en-US" altLang="zh-CN" sz="2000" dirty="0">
                <a:latin typeface="华文中宋" panose="02010600040101010101" pitchFamily="2" charset="-122"/>
                <a:ea typeface="华文中宋" panose="02010600040101010101" pitchFamily="2" charset="-122"/>
              </a:rPr>
              <a:t>19</a:t>
            </a:r>
            <a:r>
              <a:rPr lang="zh-CN" altLang="en-US" sz="2000" dirty="0">
                <a:latin typeface="华文中宋" panose="02010600040101010101" pitchFamily="2" charset="-122"/>
                <a:ea typeface="华文中宋" panose="02010600040101010101" pitchFamily="2" charset="-122"/>
              </a:rPr>
              <a:t>世纪末至</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初，教育社会学从社会学中分化出来以后，研究者开始从社会学的角度研究各种教育现象、教育问题及其与社会之间相互制约的关系，开始在社会背景下从不同的角度透析社会与教育、课程的关系，这成为课程的重要理论基础。</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同样，社会学也成为幼儿园课程的重要理论基础之一，因为幼儿园课程的理论与实践与社会学有着密切的关系。一方面，幼儿园课程是社会活动的一个组成部分，在其发展的过程中，作为社会的中介，始终受到社会的经济、政治、文化等因素的影响。另一方面，社会学由于其学科本身具有的整体性、综合性特征，也总是试图从社会的政治、经济、文化等角度来全面研究自身对幼儿园课程的影响。</a:t>
            </a:r>
          </a:p>
        </p:txBody>
      </p:sp>
    </p:spTree>
    <p:extLst>
      <p:ext uri="{BB962C8B-B14F-4D97-AF65-F5344CB8AC3E}">
        <p14:creationId xmlns:p14="http://schemas.microsoft.com/office/powerpoint/2010/main" val="32330994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A13CB3-168A-4921-408D-DD973EED0BC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A12FDFB-64BB-60C0-766C-3CAF5CC9E641}"/>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92F2E020-8F14-0A22-71CD-B0A8483E0384}"/>
              </a:ext>
            </a:extLst>
          </p:cNvPr>
          <p:cNvSpPr>
            <a:spLocks noGrp="1"/>
          </p:cNvSpPr>
          <p:nvPr>
            <p:ph idx="1"/>
          </p:nvPr>
        </p:nvSpPr>
        <p:spPr>
          <a:xfrm>
            <a:off x="819574" y="2453620"/>
            <a:ext cx="9391226" cy="4372291"/>
          </a:xfrm>
        </p:spPr>
        <p:txBody>
          <a:bodyPr>
            <a:noAutofit/>
          </a:bodyPr>
          <a:lstStyle/>
          <a:p>
            <a:pPr>
              <a:lnSpc>
                <a:spcPct val="150000"/>
              </a:lnSpc>
            </a:pPr>
            <a:r>
              <a:rPr lang="zh-CN" altLang="en-US" dirty="0">
                <a:latin typeface="华文中宋" panose="02010600040101010101" pitchFamily="2" charset="-122"/>
                <a:ea typeface="华文中宋" panose="02010600040101010101" pitchFamily="2" charset="-122"/>
              </a:rPr>
              <a:t>在</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辞海</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中，经济是社会生产关系的总和，是政治和思想意识等上层建筑赖以树立起来的基础，也可以是一个国家国民经济的总称，或指国民经济的各部门。</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作为学前教育核心组成部分和运行载体的幼儿园课程，从经济的角度来看，可发挥出一种生产性的功能，对一个社会的经济产生一定的回报，为社会贡献出经济的利益和价值。</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此外，幼儿园课程本身会受到社会经济因素的直接影响。</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由各地经济发展的不平衡而带来的学前教育发展和课程设计实施方面的失衡受到越来越多人的关注，人们更加重视学前教育公平，期望让尽可能多的学前儿童都能够获得接受早期教育的机会和权利，同时接受与儿童发展特点相适应的幼儿园课程。</a:t>
            </a:r>
          </a:p>
        </p:txBody>
      </p:sp>
      <p:sp>
        <p:nvSpPr>
          <p:cNvPr id="4" name="文本框 3">
            <a:extLst>
              <a:ext uri="{FF2B5EF4-FFF2-40B4-BE49-F238E27FC236}">
                <a16:creationId xmlns:a16="http://schemas.microsoft.com/office/drawing/2014/main" id="{1634FCC5-1982-3B69-61ED-63A97B823B21}"/>
              </a:ext>
            </a:extLst>
          </p:cNvPr>
          <p:cNvSpPr txBox="1"/>
          <p:nvPr/>
        </p:nvSpPr>
        <p:spPr>
          <a:xfrm>
            <a:off x="863946" y="1270000"/>
            <a:ext cx="7192934" cy="523220"/>
          </a:xfrm>
          <a:prstGeom prst="rect">
            <a:avLst/>
          </a:prstGeom>
          <a:noFill/>
        </p:spPr>
        <p:txBody>
          <a:bodyPr wrap="square" rtlCol="0">
            <a:spAutoFit/>
          </a:bodyPr>
          <a:lstStyle/>
          <a:p>
            <a:r>
              <a:rPr lang="zh-CN" altLang="en-US" sz="2800" dirty="0"/>
              <a:t>一、 经济与幼儿园课程</a:t>
            </a:r>
          </a:p>
        </p:txBody>
      </p:sp>
    </p:spTree>
    <p:extLst>
      <p:ext uri="{BB962C8B-B14F-4D97-AF65-F5344CB8AC3E}">
        <p14:creationId xmlns:p14="http://schemas.microsoft.com/office/powerpoint/2010/main" val="12099093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D2F70-87B8-3FF0-8674-3C5FCA0C000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33EFF0A-E533-8D24-B088-E5DE0186425E}"/>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7B799E19-F3AF-9B29-E612-E811DCA37269}"/>
              </a:ext>
            </a:extLst>
          </p:cNvPr>
          <p:cNvSpPr>
            <a:spLocks noGrp="1"/>
          </p:cNvSpPr>
          <p:nvPr>
            <p:ph idx="1"/>
          </p:nvPr>
        </p:nvSpPr>
        <p:spPr>
          <a:xfrm>
            <a:off x="863946" y="2375695"/>
            <a:ext cx="9391226" cy="4372291"/>
          </a:xfrm>
        </p:spPr>
        <p:txBody>
          <a:bodyPr>
            <a:noAutofit/>
          </a:bodyPr>
          <a:lstStyle/>
          <a:p>
            <a:pPr>
              <a:lnSpc>
                <a:spcPct val="150000"/>
              </a:lnSpc>
            </a:pPr>
            <a:r>
              <a:rPr lang="zh-CN" altLang="en-US" sz="2000" dirty="0">
                <a:latin typeface="华文中宋" panose="02010600040101010101" pitchFamily="2" charset="-122"/>
                <a:ea typeface="华文中宋" panose="02010600040101010101" pitchFamily="2" charset="-122"/>
              </a:rPr>
              <a:t>政治是政府、政党等维护、统治、治理国家的行为，是人类社会中存在的一种非常重要的社会现象。课程具有政治性（</a:t>
            </a:r>
            <a:r>
              <a:rPr lang="en-US" altLang="zh-CN" sz="2000" dirty="0">
                <a:latin typeface="华文中宋" panose="02010600040101010101" pitchFamily="2" charset="-122"/>
                <a:ea typeface="华文中宋" panose="02010600040101010101" pitchFamily="2" charset="-122"/>
              </a:rPr>
              <a:t>curriculum is political</a:t>
            </a:r>
            <a:r>
              <a:rPr lang="zh-CN" altLang="en-US" sz="2000" dirty="0">
                <a:latin typeface="华文中宋" panose="02010600040101010101" pitchFamily="2" charset="-122"/>
                <a:ea typeface="华文中宋" panose="02010600040101010101" pitchFamily="2" charset="-122"/>
              </a:rPr>
              <a:t>），课程是在政治情境中建构的。上层建筑中的政治制约和影响着包括教育在内的一切社会活动，学校课程的规划和实施始终受到社会政治因素的影响。</a:t>
            </a:r>
          </a:p>
          <a:p>
            <a:pPr>
              <a:lnSpc>
                <a:spcPct val="150000"/>
              </a:lnSpc>
            </a:pPr>
            <a:r>
              <a:rPr lang="zh-CN" altLang="en-US" sz="2000" dirty="0">
                <a:latin typeface="华文中宋" panose="02010600040101010101" pitchFamily="2" charset="-122"/>
                <a:ea typeface="华文中宋" panose="02010600040101010101" pitchFamily="2" charset="-122"/>
              </a:rPr>
              <a:t>同样，幼儿园课程也深受政治因素的影响和制约，在我国不同的历史发展时期，由于不同的政治体制和状态，幼儿园课程的特点和侧重点都会有很大的差异。</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幼儿园课程除了受到政治的影响外，同时也反作用和服务于政治，因为作为培养人的载体，幼儿园课程的显性目标就是为国家培养所需要的未来合格人才。</a:t>
            </a:r>
          </a:p>
        </p:txBody>
      </p:sp>
      <p:sp>
        <p:nvSpPr>
          <p:cNvPr id="4" name="文本框 3">
            <a:extLst>
              <a:ext uri="{FF2B5EF4-FFF2-40B4-BE49-F238E27FC236}">
                <a16:creationId xmlns:a16="http://schemas.microsoft.com/office/drawing/2014/main" id="{077B98A9-42B9-091B-152C-59F65146EC6B}"/>
              </a:ext>
            </a:extLst>
          </p:cNvPr>
          <p:cNvSpPr txBox="1"/>
          <p:nvPr/>
        </p:nvSpPr>
        <p:spPr>
          <a:xfrm>
            <a:off x="863946" y="1270000"/>
            <a:ext cx="7192934" cy="523220"/>
          </a:xfrm>
          <a:prstGeom prst="rect">
            <a:avLst/>
          </a:prstGeom>
          <a:noFill/>
        </p:spPr>
        <p:txBody>
          <a:bodyPr wrap="square" rtlCol="0">
            <a:spAutoFit/>
          </a:bodyPr>
          <a:lstStyle/>
          <a:p>
            <a:r>
              <a:rPr lang="zh-CN" altLang="en-US" sz="2800" dirty="0"/>
              <a:t>二、 政治与幼儿园课程</a:t>
            </a:r>
          </a:p>
        </p:txBody>
      </p:sp>
    </p:spTree>
    <p:extLst>
      <p:ext uri="{BB962C8B-B14F-4D97-AF65-F5344CB8AC3E}">
        <p14:creationId xmlns:p14="http://schemas.microsoft.com/office/powerpoint/2010/main" val="40616131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AE16C-BB98-687A-507B-69D3BB250D3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61530F1-EBDC-F79B-B73E-442696D383C4}"/>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D89CA6E3-CC5C-1E24-5C0D-E07769359762}"/>
              </a:ext>
            </a:extLst>
          </p:cNvPr>
          <p:cNvSpPr>
            <a:spLocks noGrp="1"/>
          </p:cNvSpPr>
          <p:nvPr>
            <p:ph idx="1"/>
          </p:nvPr>
        </p:nvSpPr>
        <p:spPr>
          <a:xfrm>
            <a:off x="863946" y="1654335"/>
            <a:ext cx="9391226" cy="5203665"/>
          </a:xfrm>
        </p:spPr>
        <p:txBody>
          <a:bodyPr>
            <a:noAutofit/>
          </a:bodyPr>
          <a:lstStyle/>
          <a:p>
            <a:pPr>
              <a:lnSpc>
                <a:spcPct val="150000"/>
              </a:lnSpc>
            </a:pPr>
            <a:r>
              <a:rPr lang="zh-CN" altLang="en-US" dirty="0">
                <a:latin typeface="华文中宋" panose="02010600040101010101" pitchFamily="2" charset="-122"/>
                <a:ea typeface="华文中宋" panose="02010600040101010101" pitchFamily="2" charset="-122"/>
              </a:rPr>
              <a:t>近年来，课程研究者逐渐意识到课程研究与文化语境的不可分割性，课程的理论基础研究领域注重文化学科的影响，兴起了以文化作为视角的研究热潮，运用文化人类学的理论和方法来探究课程问题、诠释课程现象以及发现课程规律。</a:t>
            </a:r>
          </a:p>
          <a:p>
            <a:pPr>
              <a:lnSpc>
                <a:spcPct val="150000"/>
              </a:lnSpc>
            </a:pPr>
            <a:r>
              <a:rPr lang="zh-CN" altLang="en-US" dirty="0">
                <a:latin typeface="华文中宋" panose="02010600040101010101" pitchFamily="2" charset="-122"/>
                <a:ea typeface="华文中宋" panose="02010600040101010101" pitchFamily="2" charset="-122"/>
              </a:rPr>
              <a:t>文化是特定社会中特有的行为、思维方式、价值观的体系，或者说是人类社会所创造的特有意义体系。每一种文化都是独特的、单一的，具有由地域、历史造成的特殊性。幼儿园课程的文化学研究也十分盛行。人们开始注意研究社会文化背景对儿童发展的影响，关注家庭环境和幼儿园教育的互动与影响，关注每一个幼儿因其背景而导致的学习与发展的特殊性。人们认识到任何学习都不是在“真空”中进行的，而是在社会文化的背景下通过个体的建构而发生的。只有在家庭、文化和社会背景中才能更好地理解儿童，文化是儿童发展的关键因素。</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社会文化背景影响着人们的早期教育价值观，也势必影响幼儿园课程价值观及课程实践。社会文化对幼儿园课程的影响可具体从文化本土性和文化多元性两方面来洞察。</a:t>
            </a:r>
          </a:p>
        </p:txBody>
      </p:sp>
      <p:sp>
        <p:nvSpPr>
          <p:cNvPr id="4" name="文本框 3">
            <a:extLst>
              <a:ext uri="{FF2B5EF4-FFF2-40B4-BE49-F238E27FC236}">
                <a16:creationId xmlns:a16="http://schemas.microsoft.com/office/drawing/2014/main" id="{95200B78-3165-9E84-659C-4CCD85B0BB88}"/>
              </a:ext>
            </a:extLst>
          </p:cNvPr>
          <p:cNvSpPr txBox="1"/>
          <p:nvPr/>
        </p:nvSpPr>
        <p:spPr>
          <a:xfrm>
            <a:off x="863946" y="1270000"/>
            <a:ext cx="7192934" cy="523220"/>
          </a:xfrm>
          <a:prstGeom prst="rect">
            <a:avLst/>
          </a:prstGeom>
          <a:noFill/>
        </p:spPr>
        <p:txBody>
          <a:bodyPr wrap="square" rtlCol="0">
            <a:spAutoFit/>
          </a:bodyPr>
          <a:lstStyle/>
          <a:p>
            <a:r>
              <a:rPr lang="zh-CN" altLang="en-US" sz="2800" dirty="0"/>
              <a:t>三、文化与幼儿园课程</a:t>
            </a:r>
          </a:p>
        </p:txBody>
      </p:sp>
    </p:spTree>
    <p:extLst>
      <p:ext uri="{BB962C8B-B14F-4D97-AF65-F5344CB8AC3E}">
        <p14:creationId xmlns:p14="http://schemas.microsoft.com/office/powerpoint/2010/main" val="2063116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296816" y="1373341"/>
            <a:ext cx="6431275" cy="3871899"/>
          </a:xfrm>
        </p:spPr>
        <p:txBody>
          <a:bodyPr>
            <a:normAutofit/>
          </a:bodyPr>
          <a:lstStyle/>
          <a:p>
            <a:pPr>
              <a:lnSpc>
                <a:spcPct val="250000"/>
              </a:lnSpc>
            </a:pPr>
            <a:r>
              <a:rPr lang="zh-CN" altLang="en-US" sz="2800" dirty="0"/>
              <a:t>第一节 幼儿园课程的心理学基础</a:t>
            </a:r>
            <a:endParaRPr lang="en-US" altLang="zh-CN" sz="2800" dirty="0"/>
          </a:p>
          <a:p>
            <a:pPr>
              <a:lnSpc>
                <a:spcPct val="250000"/>
              </a:lnSpc>
            </a:pPr>
            <a:r>
              <a:rPr lang="zh-CN" altLang="en-US" sz="2800" dirty="0"/>
              <a:t>第二节 幼儿园课程的哲学基础</a:t>
            </a:r>
            <a:endParaRPr lang="en-US" altLang="zh-CN" sz="2800" dirty="0"/>
          </a:p>
          <a:p>
            <a:pPr>
              <a:lnSpc>
                <a:spcPct val="250000"/>
              </a:lnSpc>
            </a:pPr>
            <a:r>
              <a:rPr lang="zh-CN" altLang="en-US" sz="2800" dirty="0"/>
              <a:t>第三节 幼儿园课程的社会学基础</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305761" y="668215"/>
            <a:ext cx="1415772" cy="5838092"/>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幼儿园课程的理论基础</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第三章</a:t>
            </a:r>
          </a:p>
        </p:txBody>
      </p:sp>
    </p:spTree>
    <p:extLst>
      <p:ext uri="{BB962C8B-B14F-4D97-AF65-F5344CB8AC3E}">
        <p14:creationId xmlns:p14="http://schemas.microsoft.com/office/powerpoint/2010/main" val="2356900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D4210-5937-A3E9-FD6D-3F9F60C2D75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B856468-4511-9520-A670-4C85B7BB9D9A}"/>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8FBAF963-D60C-67C4-717E-1626793F42DE}"/>
              </a:ext>
            </a:extLst>
          </p:cNvPr>
          <p:cNvSpPr>
            <a:spLocks noGrp="1"/>
          </p:cNvSpPr>
          <p:nvPr>
            <p:ph idx="1"/>
          </p:nvPr>
        </p:nvSpPr>
        <p:spPr>
          <a:xfrm>
            <a:off x="863946" y="2771935"/>
            <a:ext cx="8676294" cy="384222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本土性又叫民族性，文化本土性表明群体中的人所处的环境及其身份认同和文化认同意识。课程研究的文化本土性主张将课程研究的问题域指向本土课程实践和本土文化情境，关注对课程文化本土性的诠释。文化的本土性更多关注的是文化的适宜性问题。著名的美国教育家布鲁纳（</a:t>
            </a:r>
            <a:r>
              <a:rPr lang="en-US" altLang="zh-CN" sz="2000" dirty="0" err="1">
                <a:latin typeface="华文中宋" panose="02010600040101010101" pitchFamily="2" charset="-122"/>
                <a:ea typeface="华文中宋" panose="02010600040101010101" pitchFamily="2" charset="-122"/>
              </a:rPr>
              <a:t>J.Bruner</a:t>
            </a:r>
            <a:r>
              <a:rPr lang="zh-CN" altLang="en-US" sz="2000" dirty="0">
                <a:latin typeface="华文中宋" panose="02010600040101010101" pitchFamily="2" charset="-122"/>
                <a:ea typeface="华文中宋" panose="02010600040101010101" pitchFamily="2" charset="-122"/>
              </a:rPr>
              <a:t>）曾就自己的亲身经历和</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a:t>
            </a:r>
            <a:r>
              <a:rPr lang="en-US" altLang="zh-CN" sz="2000" dirty="0">
                <a:latin typeface="华文中宋" panose="02010600040101010101" pitchFamily="2" charset="-122"/>
                <a:ea typeface="华文中宋" panose="02010600040101010101" pitchFamily="2" charset="-122"/>
              </a:rPr>
              <a:t>50</a:t>
            </a:r>
            <a:r>
              <a:rPr lang="zh-CN" altLang="en-US" sz="2000" dirty="0">
                <a:latin typeface="华文中宋" panose="02010600040101010101" pitchFamily="2" charset="-122"/>
                <a:ea typeface="华文中宋" panose="02010600040101010101" pitchFamily="2" charset="-122"/>
              </a:rPr>
              <a:t>年代末至</a:t>
            </a:r>
            <a:r>
              <a:rPr lang="en-US" altLang="zh-CN" sz="2000" dirty="0">
                <a:latin typeface="华文中宋" panose="02010600040101010101" pitchFamily="2" charset="-122"/>
                <a:ea typeface="华文中宋" panose="02010600040101010101" pitchFamily="2" charset="-122"/>
              </a:rPr>
              <a:t>60</a:t>
            </a:r>
            <a:r>
              <a:rPr lang="zh-CN" altLang="en-US" sz="2000" dirty="0">
                <a:latin typeface="华文中宋" panose="02010600040101010101" pitchFamily="2" charset="-122"/>
                <a:ea typeface="华文中宋" panose="02010600040101010101" pitchFamily="2" charset="-122"/>
              </a:rPr>
              <a:t>年代初的美国课程改革运动的失败发表过意见，他指出，“离开了社会背景，课程争论的意义也就黯然失色了”，因为“不顾教育过程的政治、经济、社会文化来论述教育理论的心理学家和教育家，是自甘浅薄的，势必在社会上和教室里受到蔑视”。</a:t>
            </a:r>
          </a:p>
        </p:txBody>
      </p:sp>
      <p:sp>
        <p:nvSpPr>
          <p:cNvPr id="4" name="文本框 3">
            <a:extLst>
              <a:ext uri="{FF2B5EF4-FFF2-40B4-BE49-F238E27FC236}">
                <a16:creationId xmlns:a16="http://schemas.microsoft.com/office/drawing/2014/main" id="{5389519F-C094-2BB3-8A55-A0B6BA0FF1B8}"/>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三、文化与幼儿园课程</a:t>
            </a:r>
            <a:endParaRPr lang="en-US" altLang="zh-CN" sz="2800" dirty="0"/>
          </a:p>
          <a:p>
            <a:r>
              <a:rPr lang="zh-CN" altLang="en-US" sz="2800" dirty="0"/>
              <a:t>（一） 文化本土性与幼儿园课程</a:t>
            </a:r>
          </a:p>
        </p:txBody>
      </p:sp>
    </p:spTree>
    <p:extLst>
      <p:ext uri="{BB962C8B-B14F-4D97-AF65-F5344CB8AC3E}">
        <p14:creationId xmlns:p14="http://schemas.microsoft.com/office/powerpoint/2010/main" val="29375200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99AD85-A616-DE01-2FC2-14A3B94A6B3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C6557D5-E66B-2690-CB7D-E14ED2A31335}"/>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5E77E9CF-FB6A-717C-CF42-089264820E64}"/>
              </a:ext>
            </a:extLst>
          </p:cNvPr>
          <p:cNvSpPr>
            <a:spLocks noGrp="1"/>
          </p:cNvSpPr>
          <p:nvPr>
            <p:ph idx="1"/>
          </p:nvPr>
        </p:nvSpPr>
        <p:spPr>
          <a:xfrm>
            <a:off x="863946" y="2771935"/>
            <a:ext cx="8676294" cy="384222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总之，“还没有超越国家和民族的教育学，还没有普适性的教育学，任何教育都是在一定的传统文化土壤之上的”，幼儿园课程也是如此。我们要立足课程的文化基础来推动外来课程的本土化实践，否则会导致对理论的误用和背离，回望走过的学习皮亚杰认知发展阶段理论、蒙台梭利教学法、瑞吉欧教育体系、方案教学、多元智力理论、高瞻课程等的道路，发现一次又一次的求索后，似乎总不可避免地回到“狗熊掰棒子”的老路上。</a:t>
            </a:r>
          </a:p>
        </p:txBody>
      </p:sp>
      <p:sp>
        <p:nvSpPr>
          <p:cNvPr id="4" name="文本框 3">
            <a:extLst>
              <a:ext uri="{FF2B5EF4-FFF2-40B4-BE49-F238E27FC236}">
                <a16:creationId xmlns:a16="http://schemas.microsoft.com/office/drawing/2014/main" id="{D3AB2B0E-2F75-DC69-6487-1E8B39599659}"/>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三、文化与幼儿园课程</a:t>
            </a:r>
            <a:endParaRPr lang="en-US" altLang="zh-CN" sz="2800" dirty="0"/>
          </a:p>
          <a:p>
            <a:r>
              <a:rPr lang="zh-CN" altLang="en-US" sz="2800" dirty="0"/>
              <a:t>（一） 文化本土性与幼儿园课程</a:t>
            </a:r>
          </a:p>
        </p:txBody>
      </p:sp>
    </p:spTree>
    <p:extLst>
      <p:ext uri="{BB962C8B-B14F-4D97-AF65-F5344CB8AC3E}">
        <p14:creationId xmlns:p14="http://schemas.microsoft.com/office/powerpoint/2010/main" val="24274155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E04B6-22E9-17A1-A779-127DFED689F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68193DE-EF64-10CD-2711-6AD82745AFD9}"/>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45D17250-2301-1C2B-41C4-C798D4F1EFA8}"/>
              </a:ext>
            </a:extLst>
          </p:cNvPr>
          <p:cNvSpPr>
            <a:spLocks noGrp="1"/>
          </p:cNvSpPr>
          <p:nvPr>
            <p:ph idx="1"/>
          </p:nvPr>
        </p:nvSpPr>
        <p:spPr>
          <a:xfrm>
            <a:off x="863946" y="2712781"/>
            <a:ext cx="9133494" cy="384222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每个儿童都降生于先于他存在的文化环境中，但他来到世界，文化就统治了他，随着他的成长，文化赋予他语言、习俗、信仰、工具等。总之，文化向他提供作为人类一员的行为方式和内容。”从这个意义上说，儿童作为现实的存在，文化对其的影响是全面深刻和根深蒂固的。而且，文化作为一种精神力量，在当今世界的不同民族、不同地区之间持续不断地进行着相互沟通和彼此交融，呈现出多元文化并存的趋势。幼儿园课程如何看待在不同的、具体的社会文化背景中生存的儿童，还原儿童的社会文化性，尊重来自不同社会文化背景的儿童，并通过课程促进多元文化的交流和欣赏，成为幼儿园课程理论和实践研究面临的问题。</a:t>
            </a:r>
          </a:p>
        </p:txBody>
      </p:sp>
      <p:sp>
        <p:nvSpPr>
          <p:cNvPr id="4" name="文本框 3">
            <a:extLst>
              <a:ext uri="{FF2B5EF4-FFF2-40B4-BE49-F238E27FC236}">
                <a16:creationId xmlns:a16="http://schemas.microsoft.com/office/drawing/2014/main" id="{8C8C4B7C-C6D7-B978-C8AC-8E708418E956}"/>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三、文化与幼儿园课程</a:t>
            </a:r>
            <a:endParaRPr lang="en-US" altLang="zh-CN" sz="2800" dirty="0"/>
          </a:p>
          <a:p>
            <a:r>
              <a:rPr lang="zh-CN" altLang="en-US" sz="2800" dirty="0"/>
              <a:t>（二） 文化多元性与幼儿园课程</a:t>
            </a:r>
          </a:p>
        </p:txBody>
      </p:sp>
    </p:spTree>
    <p:extLst>
      <p:ext uri="{BB962C8B-B14F-4D97-AF65-F5344CB8AC3E}">
        <p14:creationId xmlns:p14="http://schemas.microsoft.com/office/powerpoint/2010/main" val="20487837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D8C751-C5B8-4BE2-F6E5-61858E660DE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3E32171-EB45-AC33-8C0A-7DD72265F964}"/>
              </a:ext>
            </a:extLst>
          </p:cNvPr>
          <p:cNvSpPr>
            <a:spLocks noGrp="1"/>
          </p:cNvSpPr>
          <p:nvPr>
            <p:ph type="title"/>
          </p:nvPr>
        </p:nvSpPr>
        <p:spPr/>
        <p:txBody>
          <a:bodyPr/>
          <a:lstStyle/>
          <a:p>
            <a:r>
              <a:rPr lang="zh-CN" altLang="en-US" dirty="0"/>
              <a:t>第三节  幼儿园课程的社会学基础</a:t>
            </a:r>
          </a:p>
        </p:txBody>
      </p:sp>
      <p:sp>
        <p:nvSpPr>
          <p:cNvPr id="3" name="内容占位符 2">
            <a:extLst>
              <a:ext uri="{FF2B5EF4-FFF2-40B4-BE49-F238E27FC236}">
                <a16:creationId xmlns:a16="http://schemas.microsoft.com/office/drawing/2014/main" id="{007A5BEC-E488-D939-1B1A-EF1D283739A0}"/>
              </a:ext>
            </a:extLst>
          </p:cNvPr>
          <p:cNvSpPr>
            <a:spLocks noGrp="1"/>
          </p:cNvSpPr>
          <p:nvPr>
            <p:ph idx="1"/>
          </p:nvPr>
        </p:nvSpPr>
        <p:spPr>
          <a:xfrm>
            <a:off x="0" y="2497615"/>
            <a:ext cx="12192000" cy="4360385"/>
          </a:xfrm>
          <a:solidFill>
            <a:srgbClr val="FFFFFF">
              <a:alpha val="40000"/>
            </a:srgbClr>
          </a:solidFill>
        </p:spPr>
        <p:txBody>
          <a:bodyPr>
            <a:noAutofit/>
          </a:bodyPr>
          <a:lstStyle/>
          <a:p>
            <a:pPr>
              <a:lnSpc>
                <a:spcPct val="150000"/>
              </a:lnSpc>
            </a:pPr>
            <a:r>
              <a:rPr lang="zh-CN" altLang="en-US" dirty="0">
                <a:latin typeface="华文中宋" panose="02010600040101010101" pitchFamily="2" charset="-122"/>
                <a:ea typeface="华文中宋" panose="02010600040101010101" pitchFamily="2" charset="-122"/>
              </a:rPr>
              <a:t>自</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a:t>
            </a:r>
            <a:r>
              <a:rPr lang="en-US" altLang="zh-CN" dirty="0">
                <a:latin typeface="华文中宋" panose="02010600040101010101" pitchFamily="2" charset="-122"/>
                <a:ea typeface="华文中宋" panose="02010600040101010101" pitchFamily="2" charset="-122"/>
              </a:rPr>
              <a:t>60</a:t>
            </a:r>
            <a:r>
              <a:rPr lang="zh-CN" altLang="en-US" dirty="0">
                <a:latin typeface="华文中宋" panose="02010600040101010101" pitchFamily="2" charset="-122"/>
                <a:ea typeface="华文中宋" panose="02010600040101010101" pitchFamily="2" charset="-122"/>
              </a:rPr>
              <a:t>年代，多元文化主义思潮在西方的一些发达国家兴起，经过几十年实践运动的推动以及理论研究的深入，这场多元文化主义思潮获得了世界上诸多国家的认同。与此同时，这一思潮在教育领域引发了一场多元文化教育运动和研究多元文化理论的热潮。</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我国的学前教育工作者在课程设计和实施中应该具有文化学的视角。首先要关注中华传统文化在幼儿园课程中的传承和弘扬。其次，幼儿园课程反映出多元文化教育的要求，为幼儿营造接触和体验多元文化的过程，积极引导幼儿形成最初的文化理解和文化接纳的意识。再次，在外来人员随迁子女迁入的多元文化背景下，幼儿园要有一种尊重来自不同社会文化背景的儿童、善待文化差异性和多样性的课程开发意识。</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此外，幼儿园课程还要保持适度的开放性和灵活性，使幼儿既能够学习保持和强化本民族的文化特征，同时又有机会学习和理解其他国家的文化与风俗，使包含多元文化的课程内容体现出多元文化教育这一世界教育发展的重要理念和趋势。</a:t>
            </a:r>
          </a:p>
        </p:txBody>
      </p:sp>
      <p:sp>
        <p:nvSpPr>
          <p:cNvPr id="4" name="文本框 3">
            <a:extLst>
              <a:ext uri="{FF2B5EF4-FFF2-40B4-BE49-F238E27FC236}">
                <a16:creationId xmlns:a16="http://schemas.microsoft.com/office/drawing/2014/main" id="{DAE7C5F3-E46B-AE12-1F16-967A7C700354}"/>
              </a:ext>
            </a:extLst>
          </p:cNvPr>
          <p:cNvSpPr txBox="1"/>
          <p:nvPr/>
        </p:nvSpPr>
        <p:spPr>
          <a:xfrm>
            <a:off x="863946" y="1270000"/>
            <a:ext cx="7192934" cy="954107"/>
          </a:xfrm>
          <a:prstGeom prst="rect">
            <a:avLst/>
          </a:prstGeom>
          <a:noFill/>
        </p:spPr>
        <p:txBody>
          <a:bodyPr wrap="square" rtlCol="0">
            <a:spAutoFit/>
          </a:bodyPr>
          <a:lstStyle/>
          <a:p>
            <a:r>
              <a:rPr lang="zh-CN" altLang="en-US" sz="2800" dirty="0"/>
              <a:t>三、文化与幼儿园课程</a:t>
            </a:r>
            <a:endParaRPr lang="en-US" altLang="zh-CN" sz="2800" dirty="0"/>
          </a:p>
          <a:p>
            <a:r>
              <a:rPr lang="zh-CN" altLang="en-US" sz="2800" dirty="0"/>
              <a:t>（二） 文化多元性与幼儿园课程</a:t>
            </a:r>
          </a:p>
        </p:txBody>
      </p:sp>
    </p:spTree>
    <p:extLst>
      <p:ext uri="{BB962C8B-B14F-4D97-AF65-F5344CB8AC3E}">
        <p14:creationId xmlns:p14="http://schemas.microsoft.com/office/powerpoint/2010/main" val="5452210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DBB59E-334D-3412-CCD7-73864C2728CA}"/>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31DC8B60-82C9-C805-87A7-B3032E0DAEAD}"/>
              </a:ext>
            </a:extLst>
          </p:cNvPr>
          <p:cNvSpPr>
            <a:spLocks noGrp="1"/>
          </p:cNvSpPr>
          <p:nvPr>
            <p:ph idx="1"/>
          </p:nvPr>
        </p:nvSpPr>
        <p:spPr>
          <a:xfrm>
            <a:off x="677334" y="2407109"/>
            <a:ext cx="9274002" cy="1891505"/>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综上所述，作为幼儿园课程的理论基础，心理学、哲学和社会学这三门学科应该是相互依存、相互统一的。幼儿园课程的设计及实施，都不能运用一元思维的方式，简单地从以上某一学科理论出发，而是应尽量综合多学科的理论，使理论基础更科学和全面，实践更合理和适宜。</a:t>
            </a:r>
          </a:p>
        </p:txBody>
      </p:sp>
      <p:sp>
        <p:nvSpPr>
          <p:cNvPr id="6" name="标题 5">
            <a:extLst>
              <a:ext uri="{FF2B5EF4-FFF2-40B4-BE49-F238E27FC236}">
                <a16:creationId xmlns:a16="http://schemas.microsoft.com/office/drawing/2014/main" id="{3238DCFD-CA4D-96D3-9C54-2F4B2781AAEE}"/>
              </a:ext>
            </a:extLst>
          </p:cNvPr>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025651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97F4438-F91F-6269-E13E-6CB710157E8B}"/>
              </a:ext>
            </a:extLst>
          </p:cNvPr>
          <p:cNvSpPr>
            <a:spLocks noGrp="1"/>
          </p:cNvSpPr>
          <p:nvPr>
            <p:ph idx="1"/>
          </p:nvPr>
        </p:nvSpPr>
        <p:spPr>
          <a:xfrm>
            <a:off x="496941" y="2062757"/>
            <a:ext cx="9480179" cy="1972355"/>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幼儿园课程的心理学理论基础有哪些？它们对幼儿园课程有怎样的影响和指导？</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幼儿园课程的哲学理论基础有哪些？它们对幼儿园课程有怎样的影响和指导？</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幼儿园课程的社会学理论基础有哪些？它们对幼儿园课程有怎样的影响和指导？</a:t>
            </a:r>
            <a:endParaRPr lang="zh-CN" altLang="en-US"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83D713CE-43CB-0CAF-3500-F108FFA181BA}"/>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135748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9D684F-EB39-36A2-2CF5-1C197242385B}"/>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9FCA3426-E7AF-FE2C-333A-61A978F1275C}"/>
              </a:ext>
            </a:extLst>
          </p:cNvPr>
          <p:cNvSpPr>
            <a:spLocks noGrp="1"/>
          </p:cNvSpPr>
          <p:nvPr>
            <p:ph idx="1"/>
          </p:nvPr>
        </p:nvSpPr>
        <p:spPr/>
        <p:txBody>
          <a:bodyPr>
            <a:noAutofit/>
          </a:bodyPr>
          <a:lstStyle/>
          <a:p>
            <a:pPr>
              <a:lnSpc>
                <a:spcPct val="150000"/>
              </a:lnSpc>
            </a:pPr>
            <a:r>
              <a:rPr lang="zh-CN" altLang="en-US" sz="2000" dirty="0">
                <a:latin typeface="华文中宋" panose="02010600040101010101" pitchFamily="2" charset="-122"/>
                <a:ea typeface="华文中宋" panose="02010600040101010101" pitchFamily="2" charset="-122"/>
              </a:rPr>
              <a:t>心理学是以人为研究对象的一门学科，必然成为幼儿园课程的理论基础之一。在幼儿园课程设计与实施的过程中，首先涉及的是对幼儿作为一个主体的发展原因、特点、规律及本质等的思考和解释，这是儿童发展心理学理论关注的焦点，由是，不同的心理学理论流派对儿童学习与发展的观点会直接影响幼儿园课程设计及实施的思路。心理学对幼儿园课程的影响是不言而喻的。</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心理学在其学科发展的过程中曾经涌现出许多流派，观点繁多，当代对幼儿园课程理论与实践产生过重大影响作用的心理学流派主要是成熟理论、认知心理学、心理动力学、行为主义心理学和人本主义理论等。</a:t>
            </a:r>
          </a:p>
        </p:txBody>
      </p:sp>
    </p:spTree>
    <p:extLst>
      <p:ext uri="{BB962C8B-B14F-4D97-AF65-F5344CB8AC3E}">
        <p14:creationId xmlns:p14="http://schemas.microsoft.com/office/powerpoint/2010/main" val="2538060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8DCCE5-FF7C-07D1-2FDB-79543B2AE9DE}"/>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EEC54AC1-067E-E25C-26CB-23FA222EC5C8}"/>
              </a:ext>
            </a:extLst>
          </p:cNvPr>
          <p:cNvSpPr>
            <a:spLocks noGrp="1"/>
          </p:cNvSpPr>
          <p:nvPr>
            <p:ph idx="1"/>
          </p:nvPr>
        </p:nvSpPr>
        <p:spPr>
          <a:xfrm>
            <a:off x="677334" y="2445069"/>
            <a:ext cx="8596668" cy="3880773"/>
          </a:xfrm>
        </p:spPr>
        <p:txBody>
          <a:bodyPr>
            <a:normAutofit/>
          </a:bodyPr>
          <a:lstStyle/>
          <a:p>
            <a:pPr marL="0" indent="0">
              <a:lnSpc>
                <a:spcPct val="150000"/>
              </a:lnSpc>
              <a:buNone/>
            </a:pPr>
            <a:r>
              <a:rPr lang="zh-CN" altLang="en-US" sz="2000" dirty="0">
                <a:solidFill>
                  <a:schemeClr val="accent2">
                    <a:lumMod val="75000"/>
                  </a:schemeClr>
                </a:solidFill>
                <a:latin typeface="华文中宋" panose="02010600040101010101" pitchFamily="2" charset="-122"/>
                <a:ea typeface="华文中宋" panose="02010600040101010101" pitchFamily="2" charset="-122"/>
              </a:rPr>
              <a:t>      成熟理论（</a:t>
            </a:r>
            <a:r>
              <a:rPr lang="en-US" altLang="zh-CN" sz="2000" dirty="0">
                <a:solidFill>
                  <a:schemeClr val="accent2">
                    <a:lumMod val="75000"/>
                  </a:schemeClr>
                </a:solidFill>
                <a:latin typeface="华文中宋" panose="02010600040101010101" pitchFamily="2" charset="-122"/>
                <a:ea typeface="华文中宋" panose="02010600040101010101" pitchFamily="2" charset="-122"/>
              </a:rPr>
              <a:t>maturational theory</a:t>
            </a:r>
            <a:r>
              <a:rPr lang="zh-CN" altLang="en-US" sz="2000"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主张儿童的发展主要是由遗传因素所决定的，因为人类的生物基因以系统的方式按一定的规律发展，虽然环境也会影响儿童自然的发展过程，但是不可能根本改变其发展的模式。</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成熟理论总体较强调成熟因素在儿童发展中的决定作用，但较忽视环境因素的作用，未看到文化和社会因素对儿童发展进程与结果的影响作用。</a:t>
            </a:r>
          </a:p>
        </p:txBody>
      </p:sp>
      <p:sp>
        <p:nvSpPr>
          <p:cNvPr id="4" name="文本框 3">
            <a:extLst>
              <a:ext uri="{FF2B5EF4-FFF2-40B4-BE49-F238E27FC236}">
                <a16:creationId xmlns:a16="http://schemas.microsoft.com/office/drawing/2014/main" id="{975A2E3D-9109-AE93-8E6C-21DF9E11C798}"/>
              </a:ext>
            </a:extLst>
          </p:cNvPr>
          <p:cNvSpPr txBox="1"/>
          <p:nvPr/>
        </p:nvSpPr>
        <p:spPr>
          <a:xfrm>
            <a:off x="863946" y="1270000"/>
            <a:ext cx="6383936" cy="954107"/>
          </a:xfrm>
          <a:prstGeom prst="rect">
            <a:avLst/>
          </a:prstGeom>
          <a:noFill/>
        </p:spPr>
        <p:txBody>
          <a:bodyPr wrap="square" rtlCol="0">
            <a:spAutoFit/>
          </a:bodyPr>
          <a:lstStyle/>
          <a:p>
            <a:r>
              <a:rPr lang="zh-CN" altLang="en-US" sz="2800" dirty="0"/>
              <a:t>一、 成熟理论与幼儿园课程</a:t>
            </a:r>
            <a:endParaRPr lang="en-US" altLang="zh-CN" sz="2800" dirty="0"/>
          </a:p>
          <a:p>
            <a:r>
              <a:rPr lang="zh-CN" altLang="en-US" sz="2800" dirty="0"/>
              <a:t>（一） 成熟理论的观点</a:t>
            </a:r>
          </a:p>
        </p:txBody>
      </p:sp>
    </p:spTree>
    <p:extLst>
      <p:ext uri="{BB962C8B-B14F-4D97-AF65-F5344CB8AC3E}">
        <p14:creationId xmlns:p14="http://schemas.microsoft.com/office/powerpoint/2010/main" val="603320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0E0034-CF92-F7E1-C6BF-69D9278208C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E571596-422D-E7C3-15A1-A755179A314F}"/>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5196E56C-1C01-4E17-A32F-19EFE9D56955}"/>
              </a:ext>
            </a:extLst>
          </p:cNvPr>
          <p:cNvSpPr>
            <a:spLocks noGrp="1"/>
          </p:cNvSpPr>
          <p:nvPr>
            <p:ph idx="1"/>
          </p:nvPr>
        </p:nvSpPr>
        <p:spPr>
          <a:xfrm>
            <a:off x="677334" y="2445069"/>
            <a:ext cx="8596668" cy="4412931"/>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成熟理论对中外幼儿园课程的影响是非常显著的。许多年来，成熟理论深深地影响着学前教育工作者对儿童学习与发展的认识及学前教育领域中幼儿园课程的实践。</a:t>
            </a:r>
            <a:endParaRPr lang="en-US" altLang="zh-CN" dirty="0">
              <a:solidFill>
                <a:schemeClr val="tx1"/>
              </a:solidFill>
              <a:latin typeface="华文中宋" panose="02010600040101010101" pitchFamily="2" charset="-122"/>
              <a:ea typeface="华文中宋" panose="02010600040101010101" pitchFamily="2" charset="-122"/>
            </a:endParaRPr>
          </a:p>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目前，我国幼儿园课程理论受成熟理论的影响较大，国家及地方幼儿园课程决策者反复强调幼儿园教师应树立正确的教育观念，了解和遵循</a:t>
            </a:r>
            <a:r>
              <a:rPr lang="en-US" altLang="zh-CN" dirty="0">
                <a:solidFill>
                  <a:schemeClr val="tx1"/>
                </a:solidFill>
                <a:latin typeface="华文中宋" panose="02010600040101010101" pitchFamily="2" charset="-122"/>
                <a:ea typeface="华文中宋" panose="02010600040101010101" pitchFamily="2" charset="-122"/>
              </a:rPr>
              <a:t>3—6</a:t>
            </a:r>
            <a:r>
              <a:rPr lang="zh-CN" altLang="en-US" dirty="0">
                <a:solidFill>
                  <a:schemeClr val="tx1"/>
                </a:solidFill>
                <a:latin typeface="华文中宋" panose="02010600040101010101" pitchFamily="2" charset="-122"/>
                <a:ea typeface="华文中宋" panose="02010600040101010101" pitchFamily="2" charset="-122"/>
              </a:rPr>
              <a:t>岁幼儿学习与发展的基本规律和特点，进而建立对幼儿发展的合理期望，实施科学保教。然而，反观幼儿园课程实践，仍有一部分幼儿园还在进行超前的、“拔苗助长”式的教育，开设了各种不适合幼儿学习特点的课程内容，如思维训练（对柱体、锥体，坐标概念的认识等）、英语学习等，这些课程内容很显然是不符合成熟理论的，违背了幼儿身心发展的规律。</a:t>
            </a:r>
          </a:p>
        </p:txBody>
      </p:sp>
      <p:sp>
        <p:nvSpPr>
          <p:cNvPr id="4" name="文本框 3">
            <a:extLst>
              <a:ext uri="{FF2B5EF4-FFF2-40B4-BE49-F238E27FC236}">
                <a16:creationId xmlns:a16="http://schemas.microsoft.com/office/drawing/2014/main" id="{98FA7EF1-3CF6-8ED2-441E-6DBAB1DCCF64}"/>
              </a:ext>
            </a:extLst>
          </p:cNvPr>
          <p:cNvSpPr txBox="1"/>
          <p:nvPr/>
        </p:nvSpPr>
        <p:spPr>
          <a:xfrm>
            <a:off x="863946" y="1270000"/>
            <a:ext cx="6383936" cy="954107"/>
          </a:xfrm>
          <a:prstGeom prst="rect">
            <a:avLst/>
          </a:prstGeom>
          <a:noFill/>
        </p:spPr>
        <p:txBody>
          <a:bodyPr wrap="square" rtlCol="0">
            <a:spAutoFit/>
          </a:bodyPr>
          <a:lstStyle/>
          <a:p>
            <a:r>
              <a:rPr lang="zh-CN" altLang="en-US" sz="2800" dirty="0"/>
              <a:t>一、 成熟理论与幼儿园课程</a:t>
            </a:r>
            <a:endParaRPr lang="en-US" altLang="zh-CN" sz="2800" dirty="0"/>
          </a:p>
          <a:p>
            <a:r>
              <a:rPr lang="zh-CN" altLang="en-US" sz="2800" dirty="0"/>
              <a:t>（二） 成熟理论对幼儿园课程的影响</a:t>
            </a:r>
          </a:p>
        </p:txBody>
      </p:sp>
    </p:spTree>
    <p:extLst>
      <p:ext uri="{BB962C8B-B14F-4D97-AF65-F5344CB8AC3E}">
        <p14:creationId xmlns:p14="http://schemas.microsoft.com/office/powerpoint/2010/main" val="3164767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2210F-7965-A30B-7965-1157F649082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06D4A73-1756-93B3-A3DC-56F61C55FF36}"/>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8A69E382-7877-1AA5-5548-229F752DBEB4}"/>
              </a:ext>
            </a:extLst>
          </p:cNvPr>
          <p:cNvSpPr>
            <a:spLocks noGrp="1"/>
          </p:cNvSpPr>
          <p:nvPr>
            <p:ph idx="1"/>
          </p:nvPr>
        </p:nvSpPr>
        <p:spPr>
          <a:xfrm>
            <a:off x="677334" y="2445069"/>
            <a:ext cx="8596668" cy="3880773"/>
          </a:xfrm>
        </p:spPr>
        <p:txBody>
          <a:bodyPr>
            <a:normAutofit/>
          </a:bodyPr>
          <a:lstStyle/>
          <a:p>
            <a:pPr marL="0" indent="0">
              <a:lnSpc>
                <a:spcPct val="150000"/>
              </a:lnSpc>
              <a:buNone/>
            </a:pPr>
            <a:r>
              <a:rPr lang="zh-CN" altLang="en-US" sz="2000" dirty="0">
                <a:solidFill>
                  <a:schemeClr val="tx1"/>
                </a:solidFill>
                <a:latin typeface="华文中宋" panose="02010600040101010101" pitchFamily="2" charset="-122"/>
                <a:ea typeface="华文中宋" panose="02010600040101010101" pitchFamily="2" charset="-122"/>
              </a:rPr>
              <a:t>      对幼儿园课程有重大影响作用的认知心理学理论主要是</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皮亚杰的认知发展阶段理论</a:t>
            </a:r>
            <a:r>
              <a:rPr lang="zh-CN" altLang="en-US" sz="2000" dirty="0">
                <a:solidFill>
                  <a:schemeClr val="tx1"/>
                </a:solidFill>
                <a:latin typeface="华文中宋" panose="02010600040101010101" pitchFamily="2" charset="-122"/>
                <a:ea typeface="华文中宋" panose="02010600040101010101" pitchFamily="2" charset="-122"/>
              </a:rPr>
              <a:t>和</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维果茨基的社会历史文化理论</a:t>
            </a:r>
            <a:r>
              <a:rPr lang="zh-CN" altLang="en-US" sz="2000" dirty="0">
                <a:solidFill>
                  <a:schemeClr val="tx1"/>
                </a:solidFill>
                <a:latin typeface="华文中宋" panose="02010600040101010101" pitchFamily="2" charset="-122"/>
                <a:ea typeface="华文中宋" panose="02010600040101010101" pitchFamily="2" charset="-122"/>
              </a:rPr>
              <a:t>。</a:t>
            </a:r>
          </a:p>
        </p:txBody>
      </p:sp>
      <p:sp>
        <p:nvSpPr>
          <p:cNvPr id="4" name="文本框 3">
            <a:extLst>
              <a:ext uri="{FF2B5EF4-FFF2-40B4-BE49-F238E27FC236}">
                <a16:creationId xmlns:a16="http://schemas.microsoft.com/office/drawing/2014/main" id="{B33C2030-8DA4-E43D-D1C1-6C387B3668E2}"/>
              </a:ext>
            </a:extLst>
          </p:cNvPr>
          <p:cNvSpPr txBox="1"/>
          <p:nvPr/>
        </p:nvSpPr>
        <p:spPr>
          <a:xfrm>
            <a:off x="863946" y="1270000"/>
            <a:ext cx="6383936" cy="523220"/>
          </a:xfrm>
          <a:prstGeom prst="rect">
            <a:avLst/>
          </a:prstGeom>
          <a:noFill/>
        </p:spPr>
        <p:txBody>
          <a:bodyPr wrap="square" rtlCol="0">
            <a:spAutoFit/>
          </a:bodyPr>
          <a:lstStyle/>
          <a:p>
            <a:r>
              <a:rPr lang="zh-CN" altLang="en-US" sz="2800" dirty="0"/>
              <a:t>二、 认知心理学与幼儿园课程</a:t>
            </a:r>
          </a:p>
        </p:txBody>
      </p:sp>
    </p:spTree>
    <p:extLst>
      <p:ext uri="{BB962C8B-B14F-4D97-AF65-F5344CB8AC3E}">
        <p14:creationId xmlns:p14="http://schemas.microsoft.com/office/powerpoint/2010/main" val="30379148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96C0E1-F99F-8B38-9418-2210A8201AF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CA48A3B-B8F7-5E8E-BEF4-D3072347C84D}"/>
              </a:ext>
            </a:extLst>
          </p:cNvPr>
          <p:cNvSpPr>
            <a:spLocks noGrp="1"/>
          </p:cNvSpPr>
          <p:nvPr>
            <p:ph type="title"/>
          </p:nvPr>
        </p:nvSpPr>
        <p:spPr/>
        <p:txBody>
          <a:bodyPr/>
          <a:lstStyle/>
          <a:p>
            <a:r>
              <a:rPr lang="zh-CN" altLang="en-US" dirty="0"/>
              <a:t>第一节  幼儿园课程的心理学基础</a:t>
            </a:r>
          </a:p>
        </p:txBody>
      </p:sp>
      <p:sp>
        <p:nvSpPr>
          <p:cNvPr id="3" name="内容占位符 2">
            <a:extLst>
              <a:ext uri="{FF2B5EF4-FFF2-40B4-BE49-F238E27FC236}">
                <a16:creationId xmlns:a16="http://schemas.microsoft.com/office/drawing/2014/main" id="{E8E1D236-D10F-AE03-DDFE-387221A6B4CB}"/>
              </a:ext>
            </a:extLst>
          </p:cNvPr>
          <p:cNvSpPr>
            <a:spLocks noGrp="1"/>
          </p:cNvSpPr>
          <p:nvPr>
            <p:ph idx="1"/>
          </p:nvPr>
        </p:nvSpPr>
        <p:spPr>
          <a:xfrm>
            <a:off x="863946" y="2729549"/>
            <a:ext cx="8320694" cy="3880773"/>
          </a:xfrm>
        </p:spPr>
        <p:txBody>
          <a:bodyPr>
            <a:noAutofit/>
          </a:bodyPr>
          <a:lstStyle/>
          <a:p>
            <a:pPr marL="0" indent="0">
              <a:lnSpc>
                <a:spcPct val="150000"/>
              </a:lnSpc>
              <a:buNone/>
            </a:pPr>
            <a:r>
              <a:rPr lang="zh-CN" altLang="en-US" dirty="0">
                <a:solidFill>
                  <a:schemeClr val="tx1"/>
                </a:solidFill>
                <a:latin typeface="华文中宋" panose="02010600040101010101" pitchFamily="2" charset="-122"/>
                <a:ea typeface="华文中宋" panose="02010600040101010101" pitchFamily="2" charset="-122"/>
              </a:rPr>
              <a:t>      在</a:t>
            </a:r>
            <a:r>
              <a:rPr lang="en-US" altLang="zh-CN" dirty="0">
                <a:solidFill>
                  <a:schemeClr val="tx1"/>
                </a:solidFill>
                <a:latin typeface="华文中宋" panose="02010600040101010101" pitchFamily="2" charset="-122"/>
                <a:ea typeface="华文中宋" panose="02010600040101010101" pitchFamily="2" charset="-122"/>
              </a:rPr>
              <a:t>20</a:t>
            </a:r>
            <a:r>
              <a:rPr lang="zh-CN" altLang="en-US" dirty="0">
                <a:solidFill>
                  <a:schemeClr val="tx1"/>
                </a:solidFill>
                <a:latin typeface="华文中宋" panose="02010600040101010101" pitchFamily="2" charset="-122"/>
                <a:ea typeface="华文中宋" panose="02010600040101010101" pitchFamily="2" charset="-122"/>
              </a:rPr>
              <a:t>世纪下半叶，对幼儿园课程影响最大的认知心理学理论莫过于瑞士心理学家皮亚杰（</a:t>
            </a:r>
            <a:r>
              <a:rPr lang="en-US" altLang="zh-CN" dirty="0" err="1">
                <a:solidFill>
                  <a:schemeClr val="tx1"/>
                </a:solidFill>
                <a:latin typeface="华文中宋" panose="02010600040101010101" pitchFamily="2" charset="-122"/>
                <a:ea typeface="华文中宋" panose="02010600040101010101" pitchFamily="2" charset="-122"/>
              </a:rPr>
              <a:t>J.Piaget</a:t>
            </a:r>
            <a:r>
              <a:rPr lang="zh-CN" altLang="en-US" dirty="0">
                <a:solidFill>
                  <a:schemeClr val="tx1"/>
                </a:solidFill>
                <a:latin typeface="华文中宋" panose="02010600040101010101" pitchFamily="2" charset="-122"/>
                <a:ea typeface="华文中宋" panose="02010600040101010101" pitchFamily="2" charset="-122"/>
              </a:rPr>
              <a:t>）的认知发展阶段理论。该理论被视为能用来修正格塞尔等人有关儿童发展的成熟理论，因为成熟理论没有很好地看到和说明早期经验及文化环境等在儿童发展中的重要作用。</a:t>
            </a:r>
            <a:endParaRPr lang="en-US" altLang="zh-CN" dirty="0">
              <a:solidFill>
                <a:schemeClr val="tx1"/>
              </a:solidFill>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AF5F7A26-1040-26D6-2609-D0129FB800C6}"/>
              </a:ext>
            </a:extLst>
          </p:cNvPr>
          <p:cNvSpPr txBox="1"/>
          <p:nvPr/>
        </p:nvSpPr>
        <p:spPr>
          <a:xfrm>
            <a:off x="863946" y="1270000"/>
            <a:ext cx="6383936" cy="954107"/>
          </a:xfrm>
          <a:prstGeom prst="rect">
            <a:avLst/>
          </a:prstGeom>
          <a:noFill/>
        </p:spPr>
        <p:txBody>
          <a:bodyPr wrap="square" rtlCol="0">
            <a:spAutoFit/>
          </a:bodyPr>
          <a:lstStyle/>
          <a:p>
            <a:r>
              <a:rPr lang="zh-CN" altLang="en-US" sz="2800" dirty="0"/>
              <a:t>二、 认知心理学与幼儿园课程</a:t>
            </a:r>
          </a:p>
          <a:p>
            <a:r>
              <a:rPr lang="zh-CN" altLang="en-US" sz="2800" dirty="0"/>
              <a:t>（一）皮亚杰的认知发展阶段理论</a:t>
            </a:r>
            <a:endParaRPr lang="en-US" altLang="zh-CN" sz="2800" dirty="0"/>
          </a:p>
        </p:txBody>
      </p:sp>
    </p:spTree>
    <p:extLst>
      <p:ext uri="{BB962C8B-B14F-4D97-AF65-F5344CB8AC3E}">
        <p14:creationId xmlns:p14="http://schemas.microsoft.com/office/powerpoint/2010/main" val="2596349586"/>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124</TotalTime>
  <Words>7157</Words>
  <Application>Microsoft Office PowerPoint</Application>
  <PresentationFormat>宽屏</PresentationFormat>
  <Paragraphs>216</Paragraphs>
  <Slides>45</Slides>
  <Notes>22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45</vt:i4>
      </vt:variant>
    </vt:vector>
  </HeadingPairs>
  <TitlesOfParts>
    <vt:vector size="51" baseType="lpstr">
      <vt:lpstr>等线</vt:lpstr>
      <vt:lpstr>华文中宋</vt:lpstr>
      <vt:lpstr>Arial</vt:lpstr>
      <vt:lpstr>Trebuchet MS</vt:lpstr>
      <vt:lpstr>Wingdings 3</vt:lpstr>
      <vt:lpstr>平面</vt:lpstr>
      <vt:lpstr>幼儿园课程的理论与实践</vt:lpstr>
      <vt:lpstr>第三章 幼儿园课程的理论基础</vt:lpstr>
      <vt:lpstr>PowerPoint 演示文稿</vt:lpstr>
      <vt:lpstr>PowerPoint 演示文稿</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第一节  幼儿园课程的心理学基础</vt:lpstr>
      <vt:lpstr>第二节  幼儿园课程的哲学基础</vt:lpstr>
      <vt:lpstr>第二节  幼儿园课程的哲学基础</vt:lpstr>
      <vt:lpstr>第二节  幼儿园课程的哲学基础</vt:lpstr>
      <vt:lpstr>第二节  幼儿园课程的哲学基础</vt:lpstr>
      <vt:lpstr>第二节  幼儿园课程的哲学基础</vt:lpstr>
      <vt:lpstr>第二节  幼儿园课程的哲学基础</vt:lpstr>
      <vt:lpstr>第二节  幼儿园课程的哲学基础</vt:lpstr>
      <vt:lpstr>第二节  幼儿园课程的哲学基础</vt:lpstr>
      <vt:lpstr>第二节  幼儿园课程的哲学基础</vt:lpstr>
      <vt:lpstr>第三节  幼儿园课程的社会学基础</vt:lpstr>
      <vt:lpstr>第三节  幼儿园课程的社会学基础</vt:lpstr>
      <vt:lpstr>第三节  幼儿园课程的社会学基础</vt:lpstr>
      <vt:lpstr>第三节  幼儿园课程的社会学基础</vt:lpstr>
      <vt:lpstr>第三节  幼儿园课程的社会学基础</vt:lpstr>
      <vt:lpstr>第三节  幼儿园课程的社会学基础</vt:lpstr>
      <vt:lpstr>第三节  幼儿园课程的社会学基础</vt:lpstr>
      <vt:lpstr>第三节  幼儿园课程的社会学基础</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33</cp:revision>
  <dcterms:created xsi:type="dcterms:W3CDTF">2025-06-23T00:57:22Z</dcterms:created>
  <dcterms:modified xsi:type="dcterms:W3CDTF">2025-06-23T03:02:21Z</dcterms:modified>
</cp:coreProperties>
</file>